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47"/>
  </p:notesMasterIdLst>
  <p:handoutMasterIdLst>
    <p:handoutMasterId r:id="rId48"/>
  </p:handoutMasterIdLst>
  <p:sldIdLst>
    <p:sldId id="256" r:id="rId3"/>
    <p:sldId id="334" r:id="rId4"/>
    <p:sldId id="270" r:id="rId5"/>
    <p:sldId id="371" r:id="rId6"/>
    <p:sldId id="378" r:id="rId7"/>
    <p:sldId id="379" r:id="rId8"/>
    <p:sldId id="380" r:id="rId9"/>
    <p:sldId id="381" r:id="rId10"/>
    <p:sldId id="386" r:id="rId11"/>
    <p:sldId id="387" r:id="rId12"/>
    <p:sldId id="382" r:id="rId13"/>
    <p:sldId id="383" r:id="rId14"/>
    <p:sldId id="384" r:id="rId15"/>
    <p:sldId id="388" r:id="rId16"/>
    <p:sldId id="389" r:id="rId17"/>
    <p:sldId id="390" r:id="rId18"/>
    <p:sldId id="391" r:id="rId19"/>
    <p:sldId id="392" r:id="rId20"/>
    <p:sldId id="393" r:id="rId21"/>
    <p:sldId id="394" r:id="rId22"/>
    <p:sldId id="395" r:id="rId23"/>
    <p:sldId id="396" r:id="rId24"/>
    <p:sldId id="397" r:id="rId25"/>
    <p:sldId id="398" r:id="rId26"/>
    <p:sldId id="399" r:id="rId27"/>
    <p:sldId id="385" r:id="rId28"/>
    <p:sldId id="400" r:id="rId29"/>
    <p:sldId id="401" r:id="rId30"/>
    <p:sldId id="402" r:id="rId31"/>
    <p:sldId id="403" r:id="rId32"/>
    <p:sldId id="416" r:id="rId33"/>
    <p:sldId id="377" r:id="rId34"/>
    <p:sldId id="404" r:id="rId35"/>
    <p:sldId id="405" r:id="rId36"/>
    <p:sldId id="406" r:id="rId37"/>
    <p:sldId id="407" r:id="rId38"/>
    <p:sldId id="408" r:id="rId39"/>
    <p:sldId id="409" r:id="rId40"/>
    <p:sldId id="410" r:id="rId41"/>
    <p:sldId id="411" r:id="rId42"/>
    <p:sldId id="412" r:id="rId43"/>
    <p:sldId id="413" r:id="rId44"/>
    <p:sldId id="414" r:id="rId45"/>
    <p:sldId id="415" r:id="rId46"/>
  </p:sldIdLst>
  <p:sldSz cx="9144000" cy="6858000" type="screen4x3"/>
  <p:notesSz cx="7315200" cy="9601200"/>
  <p:custDataLst>
    <p:tags r:id="rId49"/>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45" autoAdjust="0"/>
    <p:restoredTop sz="98475" autoAdjust="0"/>
  </p:normalViewPr>
  <p:slideViewPr>
    <p:cSldViewPr>
      <p:cViewPr varScale="1">
        <p:scale>
          <a:sx n="68" d="100"/>
          <a:sy n="68" d="100"/>
        </p:scale>
        <p:origin x="-102" y="-2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0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A03488C4-98EB-4F11-A782-CA71C8804C44}" type="datetimeFigureOut">
              <a:rPr lang="en-US"/>
              <a:pPr>
                <a:defRPr/>
              </a:pPr>
              <a:t>3/5/2013</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4F369BDF-2908-4E61-A74C-81B70DFB41B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9871A247-393C-4DAC-A451-1BDF64ED9417}" type="datetimeFigureOut">
              <a:rPr lang="en-US"/>
              <a:pPr>
                <a:defRPr/>
              </a:pPr>
              <a:t>3/5/2013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ED147A0A-4330-4C7D-A780-BBE9DA4D289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849552-4CE4-44D6-B5C6-413521378EF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3"/>
          <p:cNvSpPr>
            <a:spLocks noGrp="1" noChangeArrowheads="1"/>
          </p:cNvSpPr>
          <p:nvPr>
            <p:ph type="dt" sz="quarter" idx="1"/>
          </p:nvPr>
        </p:nvSpPr>
        <p:spPr>
          <a:noFill/>
        </p:spPr>
        <p:txBody>
          <a:bodyPr/>
          <a:lstStyle/>
          <a:p>
            <a:fld id="{611D057B-A233-4D7B-A240-A751ABF9DC8B}" type="datetime1">
              <a:rPr lang="en-US"/>
              <a:pPr/>
              <a:t>3/5/2013</a:t>
            </a:fld>
            <a:endParaRPr lang="en-US"/>
          </a:p>
        </p:txBody>
      </p:sp>
      <p:sp>
        <p:nvSpPr>
          <p:cNvPr id="327683" name="Rectangle 7"/>
          <p:cNvSpPr>
            <a:spLocks noGrp="1" noChangeArrowheads="1"/>
          </p:cNvSpPr>
          <p:nvPr>
            <p:ph type="sldNum" sz="quarter" idx="5"/>
          </p:nvPr>
        </p:nvSpPr>
        <p:spPr>
          <a:noFill/>
        </p:spPr>
        <p:txBody>
          <a:bodyPr/>
          <a:lstStyle/>
          <a:p>
            <a:fld id="{97FDE938-FF64-4461-8C0F-B981524C98EC}" type="slidenum">
              <a:rPr lang="en-US"/>
              <a:pPr/>
              <a:t>13</a:t>
            </a:fld>
            <a:endParaRPr lang="en-US"/>
          </a:p>
        </p:txBody>
      </p:sp>
      <p:sp>
        <p:nvSpPr>
          <p:cNvPr id="327684" name="Rectangle 2"/>
          <p:cNvSpPr>
            <a:spLocks noGrp="1" noRot="1" noChangeAspect="1" noChangeArrowheads="1" noTextEdit="1"/>
          </p:cNvSpPr>
          <p:nvPr>
            <p:ph type="sldImg"/>
          </p:nvPr>
        </p:nvSpPr>
        <p:spPr>
          <a:ln/>
        </p:spPr>
      </p:sp>
      <p:sp>
        <p:nvSpPr>
          <p:cNvPr id="327685" name="Rectangle 3"/>
          <p:cNvSpPr>
            <a:spLocks noGrp="1" noChangeArrowheads="1"/>
          </p:cNvSpPr>
          <p:nvPr>
            <p:ph type="body" idx="1"/>
          </p:nvPr>
        </p:nvSpPr>
        <p:spPr>
          <a:noFill/>
          <a:ln/>
        </p:spPr>
        <p:txBody>
          <a:bodyPr/>
          <a:lstStyle/>
          <a:p>
            <a:pPr marL="119878" indent="-119878" eaLnBrk="1" hangingPunct="1">
              <a:buFontTx/>
              <a:buChar char="•"/>
            </a:pPr>
            <a:r>
              <a:rPr lang="en-US" dirty="0" smtClean="0"/>
              <a:t>Explain to participants that while there are sometimes oddities, most written syllables conform to one of these patterns. </a:t>
            </a:r>
          </a:p>
          <a:p>
            <a:pPr marL="119878" indent="-119878" eaLnBrk="1" hangingPunct="1">
              <a:buFontTx/>
              <a:buChar char="•"/>
            </a:pPr>
            <a:r>
              <a:rPr lang="en-US" dirty="0" smtClean="0"/>
              <a:t>You will review each of these patterns in this order, which suggests the order in which these syllable types should be taught.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solidFill>
                  <a:srgbClr val="002060"/>
                </a:solidFill>
              </a:rPr>
              <a:t>I am going to circle a set of syllable. I want you to look for something the circled syllables have in common. </a:t>
            </a:r>
          </a:p>
        </p:txBody>
      </p:sp>
      <p:sp>
        <p:nvSpPr>
          <p:cNvPr id="4" name="Slide Number Placeholder 3"/>
          <p:cNvSpPr>
            <a:spLocks noGrp="1"/>
          </p:cNvSpPr>
          <p:nvPr>
            <p:ph type="sldNum" sz="quarter" idx="5"/>
          </p:nvPr>
        </p:nvSpPr>
        <p:spPr/>
        <p:txBody>
          <a:bodyPr/>
          <a:lstStyle/>
          <a:p>
            <a:pPr>
              <a:defRPr/>
            </a:pPr>
            <a:fld id="{25477693-F636-4E43-9E31-5E0AF3BEE6B3}" type="slidenum">
              <a:rPr lang="en-US" smtClean="0"/>
              <a:pPr>
                <a:defRPr/>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p:spPr>
      </p:sp>
      <p:sp>
        <p:nvSpPr>
          <p:cNvPr id="1464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0C5601C-A795-4E05-AB7B-1F132ADEE659}" type="slidenum">
              <a:rPr lang="en-US" smtClean="0"/>
              <a:pPr>
                <a:defRPr/>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p:spPr>
      </p:sp>
      <p:sp>
        <p:nvSpPr>
          <p:cNvPr id="1474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 am going to circle a set of syllable. I want you to look for something the circled syllables have in common. </a:t>
            </a:r>
          </a:p>
        </p:txBody>
      </p:sp>
      <p:sp>
        <p:nvSpPr>
          <p:cNvPr id="4" name="Slide Number Placeholder 3"/>
          <p:cNvSpPr>
            <a:spLocks noGrp="1"/>
          </p:cNvSpPr>
          <p:nvPr>
            <p:ph type="sldNum" sz="quarter" idx="5"/>
          </p:nvPr>
        </p:nvSpPr>
        <p:spPr/>
        <p:txBody>
          <a:bodyPr/>
          <a:lstStyle/>
          <a:p>
            <a:pPr>
              <a:defRPr/>
            </a:pPr>
            <a:fld id="{5F7BB1AD-838B-4322-AC44-759115BA4F81}" type="slidenum">
              <a:rPr lang="en-US" smtClean="0"/>
              <a:pPr>
                <a:defRPr/>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 am going to circle a set of syllable. I want you to look for something the circled syllables have in common. </a:t>
            </a:r>
          </a:p>
        </p:txBody>
      </p:sp>
      <p:sp>
        <p:nvSpPr>
          <p:cNvPr id="4" name="Slide Number Placeholder 3"/>
          <p:cNvSpPr>
            <a:spLocks noGrp="1"/>
          </p:cNvSpPr>
          <p:nvPr>
            <p:ph type="sldNum" sz="quarter" idx="5"/>
          </p:nvPr>
        </p:nvSpPr>
        <p:spPr/>
        <p:txBody>
          <a:bodyPr/>
          <a:lstStyle/>
          <a:p>
            <a:pPr>
              <a:defRPr/>
            </a:pPr>
            <a:fld id="{F35EF5BF-7317-409B-879C-1C8A754A0BDB}" type="slidenum">
              <a:rPr lang="en-US" smtClean="0"/>
              <a:pPr>
                <a:defRPr/>
              </a:pPr>
              <a:t>20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p:spPr>
      </p:sp>
      <p:sp>
        <p:nvSpPr>
          <p:cNvPr id="1495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 am going to circle a set of syllable. I want you to look for something the circled syllables have in common. </a:t>
            </a:r>
          </a:p>
        </p:txBody>
      </p:sp>
      <p:sp>
        <p:nvSpPr>
          <p:cNvPr id="4" name="Slide Number Placeholder 3"/>
          <p:cNvSpPr>
            <a:spLocks noGrp="1"/>
          </p:cNvSpPr>
          <p:nvPr>
            <p:ph type="sldNum" sz="quarter" idx="5"/>
          </p:nvPr>
        </p:nvSpPr>
        <p:spPr/>
        <p:txBody>
          <a:bodyPr/>
          <a:lstStyle/>
          <a:p>
            <a:pPr>
              <a:defRPr/>
            </a:pPr>
            <a:fld id="{F13E88EC-0B2A-4F5D-8967-0538570031BB}" type="slidenum">
              <a:rPr lang="en-US" smtClean="0"/>
              <a:pPr>
                <a:defRPr/>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 am going to circle a set of syllable. I want you to look for something the circled syllables have in common. </a:t>
            </a:r>
          </a:p>
        </p:txBody>
      </p:sp>
      <p:sp>
        <p:nvSpPr>
          <p:cNvPr id="4" name="Slide Number Placeholder 3"/>
          <p:cNvSpPr>
            <a:spLocks noGrp="1"/>
          </p:cNvSpPr>
          <p:nvPr>
            <p:ph type="sldNum" sz="quarter" idx="5"/>
          </p:nvPr>
        </p:nvSpPr>
        <p:spPr/>
        <p:txBody>
          <a:bodyPr/>
          <a:lstStyle/>
          <a:p>
            <a:pPr>
              <a:defRPr/>
            </a:pPr>
            <a:fld id="{733B550C-00DB-49D9-8403-3799524E638D}" type="slidenum">
              <a:rPr lang="en-US" smtClean="0"/>
              <a:pPr>
                <a:defRPr/>
              </a:pPr>
              <a:t>24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3"/>
          <p:cNvSpPr>
            <a:spLocks noGrp="1" noChangeArrowheads="1"/>
          </p:cNvSpPr>
          <p:nvPr>
            <p:ph type="dt" sz="quarter" idx="1"/>
          </p:nvPr>
        </p:nvSpPr>
        <p:spPr>
          <a:noFill/>
        </p:spPr>
        <p:txBody>
          <a:bodyPr/>
          <a:lstStyle/>
          <a:p>
            <a:fld id="{04293E7C-9D3A-4781-BDFF-CE185E0EB446}" type="datetime1">
              <a:rPr lang="en-US"/>
              <a:pPr/>
              <a:t>3/5/2013</a:t>
            </a:fld>
            <a:endParaRPr lang="en-US"/>
          </a:p>
        </p:txBody>
      </p:sp>
      <p:sp>
        <p:nvSpPr>
          <p:cNvPr id="346115" name="Rectangle 7"/>
          <p:cNvSpPr>
            <a:spLocks noGrp="1" noChangeArrowheads="1"/>
          </p:cNvSpPr>
          <p:nvPr>
            <p:ph type="sldNum" sz="quarter" idx="5"/>
          </p:nvPr>
        </p:nvSpPr>
        <p:spPr>
          <a:noFill/>
        </p:spPr>
        <p:txBody>
          <a:bodyPr/>
          <a:lstStyle/>
          <a:p>
            <a:fld id="{030D3DBC-41EB-427C-830C-63127EAB4B08}" type="slidenum">
              <a:rPr lang="en-US"/>
              <a:pPr/>
              <a:t>26</a:t>
            </a:fld>
            <a:endParaRPr lang="en-US"/>
          </a:p>
        </p:txBody>
      </p:sp>
      <p:sp>
        <p:nvSpPr>
          <p:cNvPr id="346116" name="Rectangle 2"/>
          <p:cNvSpPr>
            <a:spLocks noGrp="1" noRot="1" noChangeAspect="1" noChangeArrowheads="1" noTextEdit="1"/>
          </p:cNvSpPr>
          <p:nvPr>
            <p:ph type="sldImg"/>
          </p:nvPr>
        </p:nvSpPr>
        <p:spPr>
          <a:ln/>
        </p:spPr>
      </p:sp>
      <p:sp>
        <p:nvSpPr>
          <p:cNvPr id="346117" name="Rectangle 3"/>
          <p:cNvSpPr>
            <a:spLocks noGrp="1" noChangeArrowheads="1"/>
          </p:cNvSpPr>
          <p:nvPr>
            <p:ph type="body" idx="1"/>
          </p:nvPr>
        </p:nvSpPr>
        <p:spPr>
          <a:noFill/>
          <a:ln/>
        </p:spPr>
        <p:txBody>
          <a:bodyPr/>
          <a:lstStyle/>
          <a:p>
            <a:pPr marL="119878" indent="-119878" eaLnBrk="1" hangingPunct="1">
              <a:buFontTx/>
              <a:buChar char="•"/>
            </a:pPr>
            <a:r>
              <a:rPr lang="en-US" dirty="0" smtClean="0"/>
              <a:t>Although many of these syllables are taught in upper-elementary grades and middle school, they can occur in texts for young children. Teachers need to know why these spellings appear odd in order to correctly explain them to their students. These syllables take on sounds that are not expected by looking at their letter patterns. Learning these spellings takes much orthographic memory.</a:t>
            </a:r>
          </a:p>
          <a:p>
            <a:pPr marL="119878" indent="-119878"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3"/>
          <p:cNvSpPr>
            <a:spLocks noGrp="1" noChangeArrowheads="1"/>
          </p:cNvSpPr>
          <p:nvPr>
            <p:ph type="dt" sz="quarter" idx="1"/>
          </p:nvPr>
        </p:nvSpPr>
        <p:spPr>
          <a:noFill/>
        </p:spPr>
        <p:txBody>
          <a:bodyPr/>
          <a:lstStyle/>
          <a:p>
            <a:fld id="{E22C8B9E-078A-49B5-B711-89FAD518A6F7}" type="datetime1">
              <a:rPr lang="en-US"/>
              <a:pPr/>
              <a:t>3/5/2013</a:t>
            </a:fld>
            <a:endParaRPr lang="en-US"/>
          </a:p>
        </p:txBody>
      </p:sp>
      <p:sp>
        <p:nvSpPr>
          <p:cNvPr id="356355" name="Rectangle 7"/>
          <p:cNvSpPr>
            <a:spLocks noGrp="1" noChangeArrowheads="1"/>
          </p:cNvSpPr>
          <p:nvPr>
            <p:ph type="sldNum" sz="quarter" idx="5"/>
          </p:nvPr>
        </p:nvSpPr>
        <p:spPr>
          <a:noFill/>
        </p:spPr>
        <p:txBody>
          <a:bodyPr/>
          <a:lstStyle/>
          <a:p>
            <a:fld id="{8657A976-641D-4E6A-8BAF-14BF68AD4F28}" type="slidenum">
              <a:rPr lang="en-US"/>
              <a:pPr/>
              <a:t>27</a:t>
            </a:fld>
            <a:endParaRPr lang="en-US"/>
          </a:p>
        </p:txBody>
      </p:sp>
      <p:sp>
        <p:nvSpPr>
          <p:cNvPr id="356356" name="Rectangle 2"/>
          <p:cNvSpPr>
            <a:spLocks noGrp="1" noRot="1" noChangeAspect="1" noChangeArrowheads="1" noTextEdit="1"/>
          </p:cNvSpPr>
          <p:nvPr>
            <p:ph type="sldImg"/>
          </p:nvPr>
        </p:nvSpPr>
        <p:spPr>
          <a:ln/>
        </p:spPr>
      </p:sp>
      <p:sp>
        <p:nvSpPr>
          <p:cNvPr id="356357" name="Rectangle 3"/>
          <p:cNvSpPr>
            <a:spLocks noGrp="1" noChangeArrowheads="1"/>
          </p:cNvSpPr>
          <p:nvPr>
            <p:ph type="body" idx="1"/>
          </p:nvPr>
        </p:nvSpPr>
        <p:spPr>
          <a:noFill/>
          <a:ln/>
        </p:spPr>
        <p:txBody>
          <a:bodyPr/>
          <a:lstStyle/>
          <a:p>
            <a:pPr marL="119878" indent="-119878" eaLnBrk="1" hangingPunct="1">
              <a:buFontTx/>
              <a:buChar char="•"/>
            </a:pPr>
            <a:r>
              <a:rPr lang="en-US" dirty="0" smtClean="0"/>
              <a:t>Review the concept of accented syllables with participants. This is a particularly important concept for students to understand, as the accented syllable is the syllable that is most true to the sound-spelling correspondences. </a:t>
            </a:r>
          </a:p>
          <a:p>
            <a:pPr marL="119878" indent="-119878" eaLnBrk="1" hangingPunct="1">
              <a:buFontTx/>
              <a:buChar char="•"/>
            </a:pPr>
            <a:r>
              <a:rPr lang="en-US" dirty="0" smtClean="0"/>
              <a:t>Unaccented syllables typically include a schwa vowel sound, either /u/ or /</a:t>
            </a:r>
            <a:r>
              <a:rPr lang="en-US" dirty="0" err="1" smtClean="0"/>
              <a:t>i</a:t>
            </a:r>
            <a:r>
              <a:rPr lang="en-US" dirty="0" smtClean="0"/>
              <a:t>/, and can be spelled with an </a:t>
            </a:r>
            <a:r>
              <a:rPr lang="en-US" b="1" dirty="0" smtClean="0"/>
              <a:t>a</a:t>
            </a:r>
            <a:r>
              <a:rPr lang="en-US" dirty="0" smtClean="0"/>
              <a:t>, </a:t>
            </a:r>
            <a:r>
              <a:rPr lang="en-US" b="1" dirty="0" smtClean="0"/>
              <a:t>e</a:t>
            </a:r>
            <a:r>
              <a:rPr lang="en-US" dirty="0" smtClean="0"/>
              <a:t>, </a:t>
            </a:r>
            <a:r>
              <a:rPr lang="en-US" b="1" dirty="0" err="1" smtClean="0"/>
              <a:t>i</a:t>
            </a:r>
            <a:r>
              <a:rPr lang="en-US" dirty="0" smtClean="0"/>
              <a:t>, </a:t>
            </a:r>
            <a:r>
              <a:rPr lang="en-US" b="1" dirty="0" smtClean="0"/>
              <a:t>o</a:t>
            </a:r>
            <a:r>
              <a:rPr lang="en-US" dirty="0" smtClean="0"/>
              <a:t>, or </a:t>
            </a:r>
            <a:r>
              <a:rPr lang="en-US" b="1" dirty="0" smtClean="0"/>
              <a:t>u</a:t>
            </a:r>
            <a:r>
              <a:rPr lang="en-US" dirty="0" smtClean="0"/>
              <a:t>. The readings and spellings of unaccented syllables are particularly challenging for students and demand a strong orthographic memory.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3"/>
          <p:cNvSpPr>
            <a:spLocks noGrp="1" noChangeArrowheads="1"/>
          </p:cNvSpPr>
          <p:nvPr>
            <p:ph type="dt" sz="quarter" idx="1"/>
          </p:nvPr>
        </p:nvSpPr>
        <p:spPr>
          <a:noFill/>
        </p:spPr>
        <p:txBody>
          <a:bodyPr/>
          <a:lstStyle/>
          <a:p>
            <a:fld id="{C03C5E1A-3270-4105-AF29-EA950744A5BD}" type="datetime1">
              <a:rPr lang="en-US"/>
              <a:pPr/>
              <a:t>3/5/2013</a:t>
            </a:fld>
            <a:endParaRPr lang="en-US"/>
          </a:p>
        </p:txBody>
      </p:sp>
      <p:sp>
        <p:nvSpPr>
          <p:cNvPr id="362499" name="Rectangle 7"/>
          <p:cNvSpPr>
            <a:spLocks noGrp="1" noChangeArrowheads="1"/>
          </p:cNvSpPr>
          <p:nvPr>
            <p:ph type="sldNum" sz="quarter" idx="5"/>
          </p:nvPr>
        </p:nvSpPr>
        <p:spPr>
          <a:noFill/>
        </p:spPr>
        <p:txBody>
          <a:bodyPr/>
          <a:lstStyle/>
          <a:p>
            <a:fld id="{09010426-6174-462C-B679-9A750D3C117C}" type="slidenum">
              <a:rPr lang="en-US"/>
              <a:pPr/>
              <a:t>28</a:t>
            </a:fld>
            <a:endParaRPr lang="en-US"/>
          </a:p>
        </p:txBody>
      </p:sp>
      <p:sp>
        <p:nvSpPr>
          <p:cNvPr id="362500" name="Rectangle 2"/>
          <p:cNvSpPr>
            <a:spLocks noGrp="1" noRot="1" noChangeAspect="1" noChangeArrowheads="1" noTextEdit="1"/>
          </p:cNvSpPr>
          <p:nvPr>
            <p:ph type="sldImg"/>
          </p:nvPr>
        </p:nvSpPr>
        <p:spPr>
          <a:xfrm>
            <a:off x="1320938" y="722364"/>
            <a:ext cx="4674967" cy="3598345"/>
          </a:xfrm>
          <a:ln/>
        </p:spPr>
      </p:sp>
      <p:sp>
        <p:nvSpPr>
          <p:cNvPr id="362501" name="Rectangle 3"/>
          <p:cNvSpPr>
            <a:spLocks noGrp="1" noChangeArrowheads="1"/>
          </p:cNvSpPr>
          <p:nvPr>
            <p:ph type="body" idx="1"/>
          </p:nvPr>
        </p:nvSpPr>
        <p:spPr>
          <a:xfrm>
            <a:off x="976345" y="4559812"/>
            <a:ext cx="5362511" cy="4319025"/>
          </a:xfrm>
          <a:noFill/>
          <a:ln/>
        </p:spPr>
        <p:txBody>
          <a:bodyPr/>
          <a:lstStyle/>
          <a:p>
            <a:pPr marL="119878" indent="-119878" eaLnBrk="1" hangingPunct="1">
              <a:buFontTx/>
              <a:buChar char="•"/>
            </a:pPr>
            <a:r>
              <a:rPr lang="en-US" dirty="0" smtClean="0"/>
              <a:t>Review the consonant doubling rule, sometimes referred to as the 1-1-1 Rule, listed on page 61 of the LETRS Module 3 participant’s manual. </a:t>
            </a:r>
          </a:p>
          <a:p>
            <a:pPr marL="119878" indent="-119878" eaLnBrk="1" hangingPunct="1">
              <a:buFontTx/>
              <a:buChar char="•"/>
            </a:pPr>
            <a:r>
              <a:rPr lang="en-US" dirty="0" smtClean="0"/>
              <a:t>You may want to ask participants to give you another word that follows each of these ending rules as you explain them.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3"/>
          <p:cNvSpPr>
            <a:spLocks noGrp="1" noChangeArrowheads="1"/>
          </p:cNvSpPr>
          <p:nvPr>
            <p:ph type="dt" sz="quarter" idx="1"/>
          </p:nvPr>
        </p:nvSpPr>
        <p:spPr>
          <a:noFill/>
        </p:spPr>
        <p:txBody>
          <a:bodyPr/>
          <a:lstStyle/>
          <a:p>
            <a:fld id="{8D165791-1853-4DF5-8E67-419401A83B53}" type="datetime1">
              <a:rPr lang="en-US"/>
              <a:pPr/>
              <a:t>3/5/2013</a:t>
            </a:fld>
            <a:endParaRPr lang="en-US"/>
          </a:p>
        </p:txBody>
      </p:sp>
      <p:sp>
        <p:nvSpPr>
          <p:cNvPr id="318467" name="Rectangle 7"/>
          <p:cNvSpPr>
            <a:spLocks noGrp="1" noChangeArrowheads="1"/>
          </p:cNvSpPr>
          <p:nvPr>
            <p:ph type="sldNum" sz="quarter" idx="5"/>
          </p:nvPr>
        </p:nvSpPr>
        <p:spPr>
          <a:noFill/>
        </p:spPr>
        <p:txBody>
          <a:bodyPr/>
          <a:lstStyle/>
          <a:p>
            <a:fld id="{E6F3DA97-FA64-4836-A9D1-228013FBD82C}" type="slidenum">
              <a:rPr lang="en-US"/>
              <a:pPr/>
              <a:t>5</a:t>
            </a:fld>
            <a:endParaRPr lang="en-US"/>
          </a:p>
        </p:txBody>
      </p:sp>
      <p:sp>
        <p:nvSpPr>
          <p:cNvPr id="318468" name="Rectangle 2"/>
          <p:cNvSpPr>
            <a:spLocks noGrp="1" noRot="1" noChangeAspect="1" noChangeArrowheads="1" noTextEdit="1"/>
          </p:cNvSpPr>
          <p:nvPr>
            <p:ph type="sldImg"/>
          </p:nvPr>
        </p:nvSpPr>
        <p:spPr>
          <a:ln/>
        </p:spPr>
      </p:sp>
      <p:sp>
        <p:nvSpPr>
          <p:cNvPr id="318469" name="Rectangle 3"/>
          <p:cNvSpPr>
            <a:spLocks noGrp="1" noChangeArrowheads="1"/>
          </p:cNvSpPr>
          <p:nvPr>
            <p:ph type="body" idx="1"/>
          </p:nvPr>
        </p:nvSpPr>
        <p:spPr>
          <a:noFill/>
          <a:ln/>
        </p:spPr>
        <p:txBody>
          <a:bodyPr/>
          <a:lstStyle/>
          <a:p>
            <a:pPr marL="119878" indent="-119878" eaLnBrk="1" hangingPunct="1">
              <a:buFontTx/>
              <a:buChar char="•"/>
            </a:pPr>
            <a:r>
              <a:rPr lang="en-US" dirty="0" smtClean="0"/>
              <a:t>There are many spelling principles for participants to review on pages 47–48 of their manuals, so you might take a few minutes to review the main ideas listed on this slide before completing Exercise 5.1. </a:t>
            </a:r>
          </a:p>
          <a:p>
            <a:pPr marL="119878" indent="-119878" eaLnBrk="1" hangingPunct="1">
              <a:buFontTx/>
              <a:buChar char="•"/>
            </a:pPr>
            <a:r>
              <a:rPr lang="en-US" dirty="0" smtClean="0"/>
              <a:t>Although this slide is congested and includes a lot of information, participants will become more familiar with these generalizations as they complete Exercise 5.1 on page 49.</a:t>
            </a:r>
          </a:p>
          <a:p>
            <a:pPr marL="119878" indent="-119878" eaLnBrk="1" hangingPunct="1">
              <a:buFontTx/>
              <a:buChar char="•"/>
            </a:pPr>
            <a:r>
              <a:rPr lang="en-US" dirty="0" smtClean="0"/>
              <a:t>There are two additional jobs of the letter </a:t>
            </a:r>
            <a:r>
              <a:rPr lang="en-US" b="1" dirty="0" smtClean="0"/>
              <a:t>e</a:t>
            </a:r>
            <a:r>
              <a:rPr lang="en-US" dirty="0" smtClean="0"/>
              <a:t>: It can make /</a:t>
            </a:r>
            <a:r>
              <a:rPr lang="en-US" dirty="0" err="1" smtClean="0"/>
              <a:t>th</a:t>
            </a:r>
            <a:r>
              <a:rPr lang="en-US" dirty="0" smtClean="0"/>
              <a:t>/ voiced, as in </a:t>
            </a:r>
            <a:r>
              <a:rPr lang="en-US" b="1" dirty="0" smtClean="0"/>
              <a:t>bathe</a:t>
            </a:r>
            <a:r>
              <a:rPr lang="en-US" dirty="0" smtClean="0"/>
              <a:t> and </a:t>
            </a:r>
            <a:r>
              <a:rPr lang="en-US" b="1" dirty="0" smtClean="0"/>
              <a:t>soothe</a:t>
            </a:r>
            <a:r>
              <a:rPr lang="en-US" dirty="0" smtClean="0"/>
              <a:t>, and it can mark the letter </a:t>
            </a:r>
            <a:r>
              <a:rPr lang="en-US" b="1" dirty="0" smtClean="0"/>
              <a:t>s</a:t>
            </a:r>
            <a:r>
              <a:rPr lang="en-US" dirty="0" smtClean="0"/>
              <a:t> as /s/ in words such as </a:t>
            </a:r>
            <a:r>
              <a:rPr lang="en-US" b="1" dirty="0" smtClean="0"/>
              <a:t>nose</a:t>
            </a:r>
            <a:r>
              <a:rPr lang="en-US" dirty="0" smtClean="0"/>
              <a:t> and </a:t>
            </a:r>
            <a:r>
              <a:rPr lang="en-US" b="1" dirty="0" smtClean="0"/>
              <a:t>use</a:t>
            </a:r>
            <a:r>
              <a:rPr lang="en-US" dirty="0" smtClean="0"/>
              <a: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3"/>
          <p:cNvSpPr>
            <a:spLocks noGrp="1" noChangeArrowheads="1"/>
          </p:cNvSpPr>
          <p:nvPr>
            <p:ph type="dt" sz="quarter" idx="1"/>
          </p:nvPr>
        </p:nvSpPr>
        <p:spPr>
          <a:noFill/>
        </p:spPr>
        <p:txBody>
          <a:bodyPr/>
          <a:lstStyle/>
          <a:p>
            <a:fld id="{66E165AB-ABB6-434D-B09F-44123A6DB0A8}" type="datetime1">
              <a:rPr lang="en-US"/>
              <a:pPr/>
              <a:t>3/5/2013</a:t>
            </a:fld>
            <a:endParaRPr lang="en-US"/>
          </a:p>
        </p:txBody>
      </p:sp>
      <p:sp>
        <p:nvSpPr>
          <p:cNvPr id="363523" name="Rectangle 7"/>
          <p:cNvSpPr>
            <a:spLocks noGrp="1" noChangeArrowheads="1"/>
          </p:cNvSpPr>
          <p:nvPr>
            <p:ph type="sldNum" sz="quarter" idx="5"/>
          </p:nvPr>
        </p:nvSpPr>
        <p:spPr>
          <a:noFill/>
        </p:spPr>
        <p:txBody>
          <a:bodyPr/>
          <a:lstStyle/>
          <a:p>
            <a:fld id="{A91903F1-9B88-4E8B-9005-AB57C46AB8C4}" type="slidenum">
              <a:rPr lang="en-US"/>
              <a:pPr/>
              <a:t>29</a:t>
            </a:fld>
            <a:endParaRPr lang="en-US"/>
          </a:p>
        </p:txBody>
      </p:sp>
      <p:sp>
        <p:nvSpPr>
          <p:cNvPr id="363524" name="Rectangle 2"/>
          <p:cNvSpPr>
            <a:spLocks noGrp="1" noRot="1" noChangeAspect="1" noChangeArrowheads="1" noTextEdit="1"/>
          </p:cNvSpPr>
          <p:nvPr>
            <p:ph type="sldImg"/>
          </p:nvPr>
        </p:nvSpPr>
        <p:spPr>
          <a:xfrm>
            <a:off x="1320938" y="722364"/>
            <a:ext cx="4674967" cy="3598345"/>
          </a:xfrm>
          <a:ln/>
        </p:spPr>
      </p:sp>
      <p:sp>
        <p:nvSpPr>
          <p:cNvPr id="363525" name="Rectangle 3"/>
          <p:cNvSpPr>
            <a:spLocks noGrp="1" noChangeArrowheads="1"/>
          </p:cNvSpPr>
          <p:nvPr>
            <p:ph type="body" idx="1"/>
          </p:nvPr>
        </p:nvSpPr>
        <p:spPr>
          <a:xfrm>
            <a:off x="976345" y="4559812"/>
            <a:ext cx="5362511" cy="4319025"/>
          </a:xfrm>
          <a:noFill/>
          <a:ln/>
        </p:spPr>
        <p:txBody>
          <a:bodyPr/>
          <a:lstStyle/>
          <a:p>
            <a:pPr marL="119878" indent="-119878" eaLnBrk="1" hangingPunct="1">
              <a:buFontTx/>
              <a:buChar char="•"/>
            </a:pPr>
            <a:r>
              <a:rPr lang="en-US" dirty="0" smtClean="0"/>
              <a:t>Review this ending rule.</a:t>
            </a:r>
          </a:p>
          <a:p>
            <a:pPr marL="119878" indent="-119878" eaLnBrk="1" hangingPunct="1">
              <a:buFontTx/>
              <a:buChar char="•"/>
            </a:pPr>
            <a:r>
              <a:rPr lang="en-US" dirty="0" smtClean="0"/>
              <a:t>Have participants come up with additional words that follow this rule.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3"/>
          <p:cNvSpPr>
            <a:spLocks noGrp="1" noChangeArrowheads="1"/>
          </p:cNvSpPr>
          <p:nvPr>
            <p:ph type="dt" sz="quarter" idx="1"/>
          </p:nvPr>
        </p:nvSpPr>
        <p:spPr>
          <a:noFill/>
        </p:spPr>
        <p:txBody>
          <a:bodyPr/>
          <a:lstStyle/>
          <a:p>
            <a:fld id="{3178B1B6-95CA-4035-8D50-CFE1C2933631}" type="datetime1">
              <a:rPr lang="en-US"/>
              <a:pPr/>
              <a:t>3/5/2013</a:t>
            </a:fld>
            <a:endParaRPr lang="en-US"/>
          </a:p>
        </p:txBody>
      </p:sp>
      <p:sp>
        <p:nvSpPr>
          <p:cNvPr id="364547" name="Rectangle 7"/>
          <p:cNvSpPr>
            <a:spLocks noGrp="1" noChangeArrowheads="1"/>
          </p:cNvSpPr>
          <p:nvPr>
            <p:ph type="sldNum" sz="quarter" idx="5"/>
          </p:nvPr>
        </p:nvSpPr>
        <p:spPr>
          <a:noFill/>
        </p:spPr>
        <p:txBody>
          <a:bodyPr/>
          <a:lstStyle/>
          <a:p>
            <a:fld id="{2FE6853A-8450-4763-A40E-C9093546F3A4}" type="slidenum">
              <a:rPr lang="en-US"/>
              <a:pPr/>
              <a:t>30</a:t>
            </a:fld>
            <a:endParaRPr lang="en-US"/>
          </a:p>
        </p:txBody>
      </p:sp>
      <p:sp>
        <p:nvSpPr>
          <p:cNvPr id="364548" name="Rectangle 2"/>
          <p:cNvSpPr>
            <a:spLocks noGrp="1" noRot="1" noChangeAspect="1" noChangeArrowheads="1" noTextEdit="1"/>
          </p:cNvSpPr>
          <p:nvPr>
            <p:ph type="sldImg"/>
          </p:nvPr>
        </p:nvSpPr>
        <p:spPr>
          <a:xfrm>
            <a:off x="1320938" y="722364"/>
            <a:ext cx="4674967" cy="3598345"/>
          </a:xfrm>
          <a:ln/>
        </p:spPr>
      </p:sp>
      <p:sp>
        <p:nvSpPr>
          <p:cNvPr id="364549" name="Rectangle 3"/>
          <p:cNvSpPr>
            <a:spLocks noGrp="1" noChangeArrowheads="1"/>
          </p:cNvSpPr>
          <p:nvPr>
            <p:ph type="body" idx="1"/>
          </p:nvPr>
        </p:nvSpPr>
        <p:spPr>
          <a:xfrm>
            <a:off x="976345" y="4559812"/>
            <a:ext cx="5362511" cy="4319025"/>
          </a:xfrm>
          <a:noFill/>
          <a:ln/>
        </p:spPr>
        <p:txBody>
          <a:bodyPr/>
          <a:lstStyle/>
          <a:p>
            <a:pPr marL="119878" indent="-119878" eaLnBrk="1" hangingPunct="1">
              <a:buFontTx/>
              <a:buChar char="•"/>
            </a:pPr>
            <a:r>
              <a:rPr lang="en-US" dirty="0" smtClean="0"/>
              <a:t>Review this ending rule.</a:t>
            </a:r>
          </a:p>
          <a:p>
            <a:pPr marL="119878" indent="-119878" eaLnBrk="1" hangingPunct="1">
              <a:buFontTx/>
              <a:buChar char="•"/>
            </a:pPr>
            <a:r>
              <a:rPr lang="en-US" dirty="0" smtClean="0"/>
              <a:t>Have participants come up with additional words that follow this rule.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3"/>
          <p:cNvSpPr>
            <a:spLocks noGrp="1" noChangeArrowheads="1"/>
          </p:cNvSpPr>
          <p:nvPr>
            <p:ph type="dt" sz="quarter" idx="1"/>
          </p:nvPr>
        </p:nvSpPr>
        <p:spPr>
          <a:noFill/>
        </p:spPr>
        <p:txBody>
          <a:bodyPr/>
          <a:lstStyle/>
          <a:p>
            <a:fld id="{6E9D907E-8689-4800-A08B-C2DFD3D23705}" type="datetime1">
              <a:rPr lang="en-US"/>
              <a:pPr/>
              <a:t>3/5/2013</a:t>
            </a:fld>
            <a:endParaRPr lang="en-US"/>
          </a:p>
        </p:txBody>
      </p:sp>
      <p:sp>
        <p:nvSpPr>
          <p:cNvPr id="374787" name="Rectangle 7"/>
          <p:cNvSpPr>
            <a:spLocks noGrp="1" noChangeArrowheads="1"/>
          </p:cNvSpPr>
          <p:nvPr>
            <p:ph type="sldNum" sz="quarter" idx="5"/>
          </p:nvPr>
        </p:nvSpPr>
        <p:spPr>
          <a:noFill/>
        </p:spPr>
        <p:txBody>
          <a:bodyPr/>
          <a:lstStyle/>
          <a:p>
            <a:fld id="{D63FB01F-8880-4E0F-91E2-1355C2427A27}" type="slidenum">
              <a:rPr lang="en-US"/>
              <a:pPr/>
              <a:t>33</a:t>
            </a:fld>
            <a:endParaRPr lang="en-US"/>
          </a:p>
        </p:txBody>
      </p:sp>
      <p:sp>
        <p:nvSpPr>
          <p:cNvPr id="374788" name="Rectangle 2"/>
          <p:cNvSpPr>
            <a:spLocks noGrp="1" noRot="1" noChangeAspect="1" noChangeArrowheads="1" noTextEdit="1"/>
          </p:cNvSpPr>
          <p:nvPr>
            <p:ph type="sldImg"/>
          </p:nvPr>
        </p:nvSpPr>
        <p:spPr>
          <a:xfrm>
            <a:off x="1320938" y="722364"/>
            <a:ext cx="4674967" cy="3598345"/>
          </a:xfrm>
          <a:ln/>
        </p:spPr>
      </p:sp>
      <p:sp>
        <p:nvSpPr>
          <p:cNvPr id="374789" name="Rectangle 3"/>
          <p:cNvSpPr>
            <a:spLocks noGrp="1" noChangeArrowheads="1"/>
          </p:cNvSpPr>
          <p:nvPr>
            <p:ph type="body" idx="1"/>
          </p:nvPr>
        </p:nvSpPr>
        <p:spPr>
          <a:xfrm>
            <a:off x="976345" y="4559812"/>
            <a:ext cx="5362511" cy="4319025"/>
          </a:xfrm>
          <a:noFill/>
          <a:ln/>
        </p:spPr>
        <p:txBody>
          <a:bodyPr/>
          <a:lstStyle/>
          <a:p>
            <a:pPr marL="119878" indent="-119878" eaLnBrk="1" hangingPunct="1">
              <a:buFontTx/>
              <a:buChar char="•"/>
            </a:pPr>
            <a:r>
              <a:rPr lang="en-US" dirty="0" smtClean="0"/>
              <a:t>Take a minute to have participants review the types of morphemes found in the English language. </a:t>
            </a:r>
          </a:p>
          <a:p>
            <a:pPr marL="119878" indent="-119878" eaLnBrk="1" hangingPunct="1">
              <a:buFontTx/>
              <a:buChar char="•"/>
            </a:pPr>
            <a:r>
              <a:rPr lang="en-US" dirty="0" smtClean="0"/>
              <a:t>The focus will be on free morphemes, or those morphemes that are easier for students to read and spell and are typically taught in the earlier grade levels.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3"/>
          <p:cNvSpPr>
            <a:spLocks noGrp="1" noChangeArrowheads="1"/>
          </p:cNvSpPr>
          <p:nvPr>
            <p:ph type="dt" sz="quarter" idx="1"/>
          </p:nvPr>
        </p:nvSpPr>
        <p:spPr>
          <a:noFill/>
        </p:spPr>
        <p:txBody>
          <a:bodyPr/>
          <a:lstStyle/>
          <a:p>
            <a:fld id="{1F4DEE0E-B275-43BC-BDEE-13146B90ADC5}" type="datetime1">
              <a:rPr lang="en-US"/>
              <a:pPr/>
              <a:t>3/5/2013</a:t>
            </a:fld>
            <a:endParaRPr lang="en-US"/>
          </a:p>
        </p:txBody>
      </p:sp>
      <p:sp>
        <p:nvSpPr>
          <p:cNvPr id="375811" name="Rectangle 7"/>
          <p:cNvSpPr>
            <a:spLocks noGrp="1" noChangeArrowheads="1"/>
          </p:cNvSpPr>
          <p:nvPr>
            <p:ph type="sldNum" sz="quarter" idx="5"/>
          </p:nvPr>
        </p:nvSpPr>
        <p:spPr>
          <a:noFill/>
        </p:spPr>
        <p:txBody>
          <a:bodyPr/>
          <a:lstStyle/>
          <a:p>
            <a:fld id="{2BA31B25-1354-4EC3-841C-9B05BF8A0541}" type="slidenum">
              <a:rPr lang="en-US"/>
              <a:pPr/>
              <a:t>34</a:t>
            </a:fld>
            <a:endParaRPr lang="en-US"/>
          </a:p>
        </p:txBody>
      </p:sp>
      <p:sp>
        <p:nvSpPr>
          <p:cNvPr id="375812" name="Rectangle 2"/>
          <p:cNvSpPr>
            <a:spLocks noGrp="1" noRot="1" noChangeAspect="1" noChangeArrowheads="1" noTextEdit="1"/>
          </p:cNvSpPr>
          <p:nvPr>
            <p:ph type="sldImg"/>
          </p:nvPr>
        </p:nvSpPr>
        <p:spPr>
          <a:xfrm>
            <a:off x="1320938" y="722364"/>
            <a:ext cx="4674967" cy="3598345"/>
          </a:xfrm>
          <a:ln/>
        </p:spPr>
      </p:sp>
      <p:sp>
        <p:nvSpPr>
          <p:cNvPr id="375813" name="Rectangle 3"/>
          <p:cNvSpPr>
            <a:spLocks noGrp="1" noChangeArrowheads="1"/>
          </p:cNvSpPr>
          <p:nvPr>
            <p:ph type="body" idx="1"/>
          </p:nvPr>
        </p:nvSpPr>
        <p:spPr>
          <a:xfrm>
            <a:off x="976345" y="4559812"/>
            <a:ext cx="5362511" cy="4319025"/>
          </a:xfrm>
          <a:noFill/>
          <a:ln/>
        </p:spPr>
        <p:txBody>
          <a:bodyPr/>
          <a:lstStyle/>
          <a:p>
            <a:pPr marL="119878" indent="-119878" eaLnBrk="1" hangingPunct="1">
              <a:buFontTx/>
              <a:buChar char="•"/>
            </a:pPr>
            <a:r>
              <a:rPr lang="en-US" dirty="0" smtClean="0"/>
              <a:t>Review the difference between free and bound morphemes with participants. You might ask them to come up with examples of each in order to quickly check their understanding of these concepts.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3"/>
          <p:cNvSpPr>
            <a:spLocks noGrp="1" noChangeArrowheads="1"/>
          </p:cNvSpPr>
          <p:nvPr>
            <p:ph type="dt" sz="quarter" idx="1"/>
          </p:nvPr>
        </p:nvSpPr>
        <p:spPr>
          <a:noFill/>
        </p:spPr>
        <p:txBody>
          <a:bodyPr/>
          <a:lstStyle/>
          <a:p>
            <a:fld id="{9401CF5C-7907-430C-B8D5-9BC238E7F4A6}" type="datetime1">
              <a:rPr lang="en-US"/>
              <a:pPr/>
              <a:t>3/5/2013</a:t>
            </a:fld>
            <a:endParaRPr lang="en-US"/>
          </a:p>
        </p:txBody>
      </p:sp>
      <p:sp>
        <p:nvSpPr>
          <p:cNvPr id="376835" name="Rectangle 7"/>
          <p:cNvSpPr>
            <a:spLocks noGrp="1" noChangeArrowheads="1"/>
          </p:cNvSpPr>
          <p:nvPr>
            <p:ph type="sldNum" sz="quarter" idx="5"/>
          </p:nvPr>
        </p:nvSpPr>
        <p:spPr>
          <a:noFill/>
        </p:spPr>
        <p:txBody>
          <a:bodyPr/>
          <a:lstStyle/>
          <a:p>
            <a:fld id="{17F99971-0883-400F-A04E-A01961973DEA}" type="slidenum">
              <a:rPr lang="en-US"/>
              <a:pPr/>
              <a:t>35</a:t>
            </a:fld>
            <a:endParaRPr lang="en-US"/>
          </a:p>
        </p:txBody>
      </p:sp>
      <p:sp>
        <p:nvSpPr>
          <p:cNvPr id="376836" name="Rectangle 2050"/>
          <p:cNvSpPr>
            <a:spLocks noGrp="1" noRot="1" noChangeAspect="1" noChangeArrowheads="1" noTextEdit="1"/>
          </p:cNvSpPr>
          <p:nvPr>
            <p:ph type="sldImg"/>
          </p:nvPr>
        </p:nvSpPr>
        <p:spPr>
          <a:ln/>
        </p:spPr>
      </p:sp>
      <p:sp>
        <p:nvSpPr>
          <p:cNvPr id="376837" name="Rectangle 2051"/>
          <p:cNvSpPr>
            <a:spLocks noGrp="1" noChangeArrowheads="1"/>
          </p:cNvSpPr>
          <p:nvPr>
            <p:ph type="body" idx="1"/>
          </p:nvPr>
        </p:nvSpPr>
        <p:spPr>
          <a:noFill/>
          <a:ln/>
        </p:spPr>
        <p:txBody>
          <a:bodyPr/>
          <a:lstStyle/>
          <a:p>
            <a:pPr marL="119878" indent="-119878" eaLnBrk="1" hangingPunct="1">
              <a:buFontTx/>
              <a:buChar char="•"/>
            </a:pPr>
            <a:r>
              <a:rPr lang="en-US" dirty="0" smtClean="0"/>
              <a:t>Review these prefixes, roots, and suffixes, explaining that teachers should focus more time on those that are most prevalent in our language. </a:t>
            </a:r>
          </a:p>
          <a:p>
            <a:pPr marL="119878" indent="-119878" eaLnBrk="1" hangingPunct="1">
              <a:buFontTx/>
              <a:buChar char="•"/>
            </a:pPr>
            <a:r>
              <a:rPr lang="en-US" dirty="0" smtClean="0"/>
              <a:t>Refer participants to Appendix B in their manuals for a complete list of the most commonly found prefixes, roots, and suffixes.</a:t>
            </a:r>
          </a:p>
          <a:p>
            <a:pPr marL="119878" indent="-119878" eaLnBrk="1" hangingPunct="1"/>
            <a:endParaRPr lang="en-US" dirty="0" smtClean="0"/>
          </a:p>
          <a:p>
            <a:pPr marL="119878" indent="-119878" eaLnBrk="1" hangingPunct="1"/>
            <a:r>
              <a:rPr lang="en-US" dirty="0" smtClean="0"/>
              <a:t>Henry, M. (2003). </a:t>
            </a:r>
            <a:r>
              <a:rPr lang="en-US" i="1" dirty="0" smtClean="0"/>
              <a:t>Unlocking literacy</a:t>
            </a:r>
            <a:r>
              <a:rPr lang="en-US" dirty="0" smtClean="0"/>
              <a:t>. Baltimore, MD: Brookes Publishing Company.</a:t>
            </a:r>
          </a:p>
          <a:p>
            <a:pPr marL="119878" indent="-119878"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3"/>
          <p:cNvSpPr>
            <a:spLocks noGrp="1" noChangeArrowheads="1"/>
          </p:cNvSpPr>
          <p:nvPr>
            <p:ph type="dt" sz="quarter" idx="1"/>
          </p:nvPr>
        </p:nvSpPr>
        <p:spPr>
          <a:noFill/>
        </p:spPr>
        <p:txBody>
          <a:bodyPr/>
          <a:lstStyle/>
          <a:p>
            <a:fld id="{2604201F-3CFB-4458-8E96-38BDBCAED3C8}" type="datetime1">
              <a:rPr lang="en-US"/>
              <a:pPr/>
              <a:t>3/5/2013</a:t>
            </a:fld>
            <a:endParaRPr lang="en-US"/>
          </a:p>
        </p:txBody>
      </p:sp>
      <p:sp>
        <p:nvSpPr>
          <p:cNvPr id="377859" name="Rectangle 7"/>
          <p:cNvSpPr>
            <a:spLocks noGrp="1" noChangeArrowheads="1"/>
          </p:cNvSpPr>
          <p:nvPr>
            <p:ph type="sldNum" sz="quarter" idx="5"/>
          </p:nvPr>
        </p:nvSpPr>
        <p:spPr>
          <a:noFill/>
        </p:spPr>
        <p:txBody>
          <a:bodyPr/>
          <a:lstStyle/>
          <a:p>
            <a:fld id="{A9348C66-C82C-4705-94F1-7A1BDA1824CE}" type="slidenum">
              <a:rPr lang="en-US"/>
              <a:pPr/>
              <a:t>36</a:t>
            </a:fld>
            <a:endParaRPr lang="en-US"/>
          </a:p>
        </p:txBody>
      </p:sp>
      <p:sp>
        <p:nvSpPr>
          <p:cNvPr id="377860" name="Rectangle 2"/>
          <p:cNvSpPr>
            <a:spLocks noGrp="1" noRot="1" noChangeAspect="1" noChangeArrowheads="1" noTextEdit="1"/>
          </p:cNvSpPr>
          <p:nvPr>
            <p:ph type="sldImg"/>
          </p:nvPr>
        </p:nvSpPr>
        <p:spPr>
          <a:ln/>
        </p:spPr>
      </p:sp>
      <p:sp>
        <p:nvSpPr>
          <p:cNvPr id="377861" name="Rectangle 3"/>
          <p:cNvSpPr>
            <a:spLocks noGrp="1" noChangeArrowheads="1"/>
          </p:cNvSpPr>
          <p:nvPr>
            <p:ph type="body" idx="1"/>
          </p:nvPr>
        </p:nvSpPr>
        <p:spPr>
          <a:noFill/>
          <a:ln/>
        </p:spPr>
        <p:txBody>
          <a:bodyPr/>
          <a:lstStyle/>
          <a:p>
            <a:pPr marL="119878" indent="-119878" eaLnBrk="1" hangingPunct="1">
              <a:buFontTx/>
              <a:buChar char="•"/>
            </a:pPr>
            <a:r>
              <a:rPr lang="en-US" dirty="0" smtClean="0"/>
              <a:t>Review these morphological patterns, based on Marcia Henry’s work on the orthographic patterns of English, noted in Henry (2003).</a:t>
            </a:r>
          </a:p>
          <a:p>
            <a:pPr marL="119878" indent="-119878" eaLnBrk="1" hangingPunct="1"/>
            <a:endParaRPr lang="en-US" dirty="0" smtClean="0"/>
          </a:p>
          <a:p>
            <a:pPr marL="119878" indent="-119878" eaLnBrk="1" hangingPunct="1"/>
            <a:r>
              <a:rPr lang="en-US" dirty="0" smtClean="0"/>
              <a:t>Henry, M. (2003). </a:t>
            </a:r>
            <a:r>
              <a:rPr lang="en-US" i="1" dirty="0" smtClean="0"/>
              <a:t>Unlocking literacy</a:t>
            </a:r>
            <a:r>
              <a:rPr lang="en-US" dirty="0" smtClean="0"/>
              <a:t>. Baltimore, MD: Brookes Publishing Company.</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3"/>
          <p:cNvSpPr>
            <a:spLocks noGrp="1" noChangeArrowheads="1"/>
          </p:cNvSpPr>
          <p:nvPr>
            <p:ph type="dt" sz="quarter" idx="1"/>
          </p:nvPr>
        </p:nvSpPr>
        <p:spPr>
          <a:noFill/>
        </p:spPr>
        <p:txBody>
          <a:bodyPr/>
          <a:lstStyle/>
          <a:p>
            <a:fld id="{02300E63-44E3-4323-A3D7-AB6DA451CC1F}" type="datetime1">
              <a:rPr lang="en-US"/>
              <a:pPr/>
              <a:t>3/5/2013</a:t>
            </a:fld>
            <a:endParaRPr lang="en-US"/>
          </a:p>
        </p:txBody>
      </p:sp>
      <p:sp>
        <p:nvSpPr>
          <p:cNvPr id="378883" name="Rectangle 7"/>
          <p:cNvSpPr>
            <a:spLocks noGrp="1" noChangeArrowheads="1"/>
          </p:cNvSpPr>
          <p:nvPr>
            <p:ph type="sldNum" sz="quarter" idx="5"/>
          </p:nvPr>
        </p:nvSpPr>
        <p:spPr>
          <a:noFill/>
        </p:spPr>
        <p:txBody>
          <a:bodyPr/>
          <a:lstStyle/>
          <a:p>
            <a:fld id="{04D983D8-0815-4DE8-B8AD-56FD42E2C372}" type="slidenum">
              <a:rPr lang="en-US"/>
              <a:pPr/>
              <a:t>37</a:t>
            </a:fld>
            <a:endParaRPr lang="en-US"/>
          </a:p>
        </p:txBody>
      </p:sp>
      <p:sp>
        <p:nvSpPr>
          <p:cNvPr id="378884" name="Rectangle 2"/>
          <p:cNvSpPr>
            <a:spLocks noGrp="1" noRot="1" noChangeAspect="1" noChangeArrowheads="1" noTextEdit="1"/>
          </p:cNvSpPr>
          <p:nvPr>
            <p:ph type="sldImg"/>
          </p:nvPr>
        </p:nvSpPr>
        <p:spPr>
          <a:ln/>
        </p:spPr>
      </p:sp>
      <p:sp>
        <p:nvSpPr>
          <p:cNvPr id="378885" name="Rectangle 3"/>
          <p:cNvSpPr>
            <a:spLocks noGrp="1" noChangeArrowheads="1"/>
          </p:cNvSpPr>
          <p:nvPr>
            <p:ph type="body" idx="1"/>
          </p:nvPr>
        </p:nvSpPr>
        <p:spPr>
          <a:noFill/>
          <a:ln/>
        </p:spPr>
        <p:txBody>
          <a:bodyPr/>
          <a:lstStyle/>
          <a:p>
            <a:pPr marL="119878" indent="-119878" eaLnBrk="1" hangingPunct="1">
              <a:buFontTx/>
              <a:buChar char="•"/>
            </a:pPr>
            <a:r>
              <a:rPr lang="en-US" dirty="0" smtClean="0"/>
              <a:t>Briefly review both </a:t>
            </a:r>
            <a:r>
              <a:rPr lang="en-US" u="sng" dirty="0" smtClean="0"/>
              <a:t>inflectional</a:t>
            </a:r>
            <a:r>
              <a:rPr lang="en-US" dirty="0" smtClean="0"/>
              <a:t> and </a:t>
            </a:r>
            <a:r>
              <a:rPr lang="en-US" u="sng" dirty="0" smtClean="0"/>
              <a:t>derivational</a:t>
            </a:r>
            <a:r>
              <a:rPr lang="en-US" dirty="0" smtClean="0"/>
              <a:t> suffixes with participants.</a:t>
            </a:r>
          </a:p>
          <a:p>
            <a:pPr marL="119878" indent="-119878" eaLnBrk="1" hangingPunct="1">
              <a:buFontTx/>
              <a:buChar char="•"/>
            </a:pPr>
            <a:r>
              <a:rPr lang="en-US" dirty="0" smtClean="0"/>
              <a:t>Explain to participants that inflectional endings do not change a word’s part of speech, but a derivational suffix can change the word from a verb to a noun to an adjective or an adverb.</a:t>
            </a:r>
          </a:p>
          <a:p>
            <a:pPr marL="119878" indent="-119878" eaLnBrk="1" hangingPunct="1">
              <a:buFontTx/>
              <a:buChar char="•"/>
            </a:pPr>
            <a:r>
              <a:rPr lang="en-US" b="1" u="sng" dirty="0" smtClean="0"/>
              <a:t>Say</a:t>
            </a:r>
            <a:r>
              <a:rPr lang="en-US" dirty="0" smtClean="0"/>
              <a:t>:</a:t>
            </a:r>
            <a:endParaRPr lang="en-US" b="1" u="sng" dirty="0" smtClean="0"/>
          </a:p>
          <a:p>
            <a:pPr marL="239756" lvl="1" eaLnBrk="1" hangingPunct="1"/>
            <a:r>
              <a:rPr lang="en-US" i="1" dirty="0" smtClean="0"/>
              <a:t>You will be focusing mainly on inflectional endings, as they are the first to be taught and are the easier of the two types of suffixes to understand. Past tense and plural inflected endings will be the focus of your work during the following two activities.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3"/>
          <p:cNvSpPr>
            <a:spLocks noGrp="1" noChangeArrowheads="1"/>
          </p:cNvSpPr>
          <p:nvPr>
            <p:ph type="dt" sz="quarter" idx="1"/>
          </p:nvPr>
        </p:nvSpPr>
        <p:spPr>
          <a:noFill/>
        </p:spPr>
        <p:txBody>
          <a:bodyPr/>
          <a:lstStyle/>
          <a:p>
            <a:fld id="{4CC30792-BD05-4869-98EF-7CC8D3A1A6EF}" type="datetime1">
              <a:rPr lang="en-US"/>
              <a:pPr/>
              <a:t>3/5/2013</a:t>
            </a:fld>
            <a:endParaRPr lang="en-US"/>
          </a:p>
        </p:txBody>
      </p:sp>
      <p:sp>
        <p:nvSpPr>
          <p:cNvPr id="379907" name="Rectangle 7"/>
          <p:cNvSpPr>
            <a:spLocks noGrp="1" noChangeArrowheads="1"/>
          </p:cNvSpPr>
          <p:nvPr>
            <p:ph type="sldNum" sz="quarter" idx="5"/>
          </p:nvPr>
        </p:nvSpPr>
        <p:spPr>
          <a:noFill/>
        </p:spPr>
        <p:txBody>
          <a:bodyPr/>
          <a:lstStyle/>
          <a:p>
            <a:fld id="{B52DCF6E-C161-4A9F-8B6E-3F7763741E9F}" type="slidenum">
              <a:rPr lang="en-US"/>
              <a:pPr/>
              <a:t>38</a:t>
            </a:fld>
            <a:endParaRPr lang="en-US"/>
          </a:p>
        </p:txBody>
      </p:sp>
      <p:sp>
        <p:nvSpPr>
          <p:cNvPr id="379908" name="Rectangle 2"/>
          <p:cNvSpPr>
            <a:spLocks noGrp="1" noRot="1" noChangeAspect="1" noChangeArrowheads="1" noTextEdit="1"/>
          </p:cNvSpPr>
          <p:nvPr>
            <p:ph type="sldImg"/>
          </p:nvPr>
        </p:nvSpPr>
        <p:spPr>
          <a:ln/>
        </p:spPr>
      </p:sp>
      <p:sp>
        <p:nvSpPr>
          <p:cNvPr id="379909" name="Rectangle 3"/>
          <p:cNvSpPr>
            <a:spLocks noGrp="1" noChangeArrowheads="1"/>
          </p:cNvSpPr>
          <p:nvPr>
            <p:ph type="body" idx="1"/>
          </p:nvPr>
        </p:nvSpPr>
        <p:spPr>
          <a:noFill/>
          <a:ln/>
        </p:spPr>
        <p:txBody>
          <a:bodyPr/>
          <a:lstStyle/>
          <a:p>
            <a:pPr marL="119878" indent="-119878" eaLnBrk="1" hangingPunct="1">
              <a:buFontTx/>
              <a:buChar char="•"/>
            </a:pPr>
            <a:r>
              <a:rPr lang="en-US" dirty="0" smtClean="0"/>
              <a:t>Direct participants to say these words and check which sound corresponds to the </a:t>
            </a:r>
            <a:r>
              <a:rPr lang="en-US" b="1" dirty="0" smtClean="0"/>
              <a:t>-</a:t>
            </a:r>
            <a:r>
              <a:rPr lang="en-US" b="1" dirty="0" err="1" smtClean="0"/>
              <a:t>ed</a:t>
            </a:r>
            <a:r>
              <a:rPr lang="en-US" dirty="0" smtClean="0"/>
              <a:t> past tense morpheme.</a:t>
            </a:r>
          </a:p>
          <a:p>
            <a:pPr marL="119878" indent="-119878" eaLnBrk="1" hangingPunct="1">
              <a:buFontTx/>
              <a:buChar char="•"/>
            </a:pPr>
            <a:r>
              <a:rPr lang="en-US" dirty="0" smtClean="0"/>
              <a:t>Additionally, have them check the column when the morpheme </a:t>
            </a:r>
            <a:r>
              <a:rPr lang="en-US" b="1" dirty="0" smtClean="0"/>
              <a:t>-</a:t>
            </a:r>
            <a:r>
              <a:rPr lang="en-US" b="1" dirty="0" err="1" smtClean="0"/>
              <a:t>ed</a:t>
            </a:r>
            <a:r>
              <a:rPr lang="en-US" dirty="0" smtClean="0"/>
              <a:t> creates a new syllable.</a:t>
            </a:r>
          </a:p>
          <a:p>
            <a:pPr marL="119878" indent="-119878" eaLnBrk="1" hangingPunct="1">
              <a:buFontTx/>
              <a:buChar char="•"/>
            </a:pPr>
            <a:r>
              <a:rPr lang="en-US" dirty="0" smtClean="0"/>
              <a:t>The answers are found on the following slide; show these once participants have had a minute to think about these words.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3"/>
          <p:cNvSpPr>
            <a:spLocks noGrp="1" noChangeArrowheads="1"/>
          </p:cNvSpPr>
          <p:nvPr>
            <p:ph type="dt" sz="quarter" idx="1"/>
          </p:nvPr>
        </p:nvSpPr>
        <p:spPr>
          <a:noFill/>
        </p:spPr>
        <p:txBody>
          <a:bodyPr/>
          <a:lstStyle/>
          <a:p>
            <a:fld id="{4E619476-F934-4279-A85C-098D320FE1FD}" type="datetime1">
              <a:rPr lang="en-US"/>
              <a:pPr/>
              <a:t>3/5/2013</a:t>
            </a:fld>
            <a:endParaRPr lang="en-US"/>
          </a:p>
        </p:txBody>
      </p:sp>
      <p:sp>
        <p:nvSpPr>
          <p:cNvPr id="380931" name="Rectangle 7"/>
          <p:cNvSpPr>
            <a:spLocks noGrp="1" noChangeArrowheads="1"/>
          </p:cNvSpPr>
          <p:nvPr>
            <p:ph type="sldNum" sz="quarter" idx="5"/>
          </p:nvPr>
        </p:nvSpPr>
        <p:spPr>
          <a:noFill/>
        </p:spPr>
        <p:txBody>
          <a:bodyPr/>
          <a:lstStyle/>
          <a:p>
            <a:fld id="{4E901C42-CE27-4D9A-9E3B-7A628CE80648}" type="slidenum">
              <a:rPr lang="en-US"/>
              <a:pPr/>
              <a:t>39</a:t>
            </a:fld>
            <a:endParaRPr lang="en-US"/>
          </a:p>
        </p:txBody>
      </p:sp>
      <p:sp>
        <p:nvSpPr>
          <p:cNvPr id="380932" name="Rectangle 2"/>
          <p:cNvSpPr>
            <a:spLocks noGrp="1" noRot="1" noChangeAspect="1" noChangeArrowheads="1" noTextEdit="1"/>
          </p:cNvSpPr>
          <p:nvPr>
            <p:ph type="sldImg"/>
          </p:nvPr>
        </p:nvSpPr>
        <p:spPr>
          <a:ln/>
        </p:spPr>
      </p:sp>
      <p:sp>
        <p:nvSpPr>
          <p:cNvPr id="380933" name="Rectangle 3"/>
          <p:cNvSpPr>
            <a:spLocks noGrp="1" noChangeArrowheads="1"/>
          </p:cNvSpPr>
          <p:nvPr>
            <p:ph type="body" idx="1"/>
          </p:nvPr>
        </p:nvSpPr>
        <p:spPr>
          <a:noFill/>
          <a:ln/>
        </p:spPr>
        <p:txBody>
          <a:bodyPr/>
          <a:lstStyle/>
          <a:p>
            <a:pPr marL="119878" indent="-119878" eaLnBrk="1" hangingPunct="1">
              <a:buFontTx/>
              <a:buChar char="•"/>
            </a:pPr>
            <a:r>
              <a:rPr lang="en-US" dirty="0" smtClean="0"/>
              <a:t>Briefly review these answers with participants. Do not take the time to explain the rule that governs the sounds of </a:t>
            </a:r>
            <a:r>
              <a:rPr lang="en-US" b="1" dirty="0" smtClean="0"/>
              <a:t>-</a:t>
            </a:r>
            <a:r>
              <a:rPr lang="en-US" b="1" dirty="0" err="1" smtClean="0"/>
              <a:t>ed</a:t>
            </a:r>
            <a:r>
              <a:rPr lang="en-US" dirty="0" smtClean="0"/>
              <a:t> here, as the following activity explores this relationship.</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3"/>
          <p:cNvSpPr>
            <a:spLocks noGrp="1" noChangeArrowheads="1"/>
          </p:cNvSpPr>
          <p:nvPr>
            <p:ph type="dt" sz="quarter" idx="1"/>
          </p:nvPr>
        </p:nvSpPr>
        <p:spPr>
          <a:noFill/>
        </p:spPr>
        <p:txBody>
          <a:bodyPr/>
          <a:lstStyle/>
          <a:p>
            <a:fld id="{2D737378-62F7-4DE7-813C-2DDE4A901E9F}" type="datetime1">
              <a:rPr lang="en-US"/>
              <a:pPr/>
              <a:t>3/5/2013</a:t>
            </a:fld>
            <a:endParaRPr lang="en-US"/>
          </a:p>
        </p:txBody>
      </p:sp>
      <p:sp>
        <p:nvSpPr>
          <p:cNvPr id="382979" name="Rectangle 7"/>
          <p:cNvSpPr>
            <a:spLocks noGrp="1" noChangeArrowheads="1"/>
          </p:cNvSpPr>
          <p:nvPr>
            <p:ph type="sldNum" sz="quarter" idx="5"/>
          </p:nvPr>
        </p:nvSpPr>
        <p:spPr>
          <a:noFill/>
        </p:spPr>
        <p:txBody>
          <a:bodyPr/>
          <a:lstStyle/>
          <a:p>
            <a:fld id="{2F4A3021-DB41-41CC-8891-DB70216ABAD7}" type="slidenum">
              <a:rPr lang="en-US"/>
              <a:pPr/>
              <a:t>40</a:t>
            </a:fld>
            <a:endParaRPr lang="en-US"/>
          </a:p>
        </p:txBody>
      </p:sp>
      <p:sp>
        <p:nvSpPr>
          <p:cNvPr id="382980" name="Rectangle 2"/>
          <p:cNvSpPr>
            <a:spLocks noGrp="1" noRot="1" noChangeAspect="1" noChangeArrowheads="1" noTextEdit="1"/>
          </p:cNvSpPr>
          <p:nvPr>
            <p:ph type="sldImg"/>
          </p:nvPr>
        </p:nvSpPr>
        <p:spPr>
          <a:ln/>
        </p:spPr>
      </p:sp>
      <p:sp>
        <p:nvSpPr>
          <p:cNvPr id="382981" name="Rectangle 3"/>
          <p:cNvSpPr>
            <a:spLocks noGrp="1" noChangeArrowheads="1"/>
          </p:cNvSpPr>
          <p:nvPr>
            <p:ph type="body" idx="1"/>
          </p:nvPr>
        </p:nvSpPr>
        <p:spPr>
          <a:noFill/>
          <a:ln/>
        </p:spPr>
        <p:txBody>
          <a:bodyPr/>
          <a:lstStyle/>
          <a:p>
            <a:pPr marL="119878" indent="-119878" eaLnBrk="1" hangingPunct="1">
              <a:buFontTx/>
              <a:buChar char="•"/>
            </a:pPr>
            <a:r>
              <a:rPr lang="en-US" dirty="0" smtClean="0"/>
              <a:t>Direct participants to say these words and check which sound corresponds to the </a:t>
            </a:r>
            <a:r>
              <a:rPr lang="en-US" b="1" dirty="0" smtClean="0"/>
              <a:t>-s</a:t>
            </a:r>
            <a:r>
              <a:rPr lang="en-US" dirty="0" smtClean="0"/>
              <a:t> or </a:t>
            </a:r>
            <a:r>
              <a:rPr lang="en-US" b="1" dirty="0" smtClean="0"/>
              <a:t>-</a:t>
            </a:r>
            <a:r>
              <a:rPr lang="en-US" b="1" dirty="0" err="1" smtClean="0"/>
              <a:t>es</a:t>
            </a:r>
            <a:r>
              <a:rPr lang="en-US" dirty="0" smtClean="0"/>
              <a:t> plural morpheme.</a:t>
            </a:r>
          </a:p>
          <a:p>
            <a:pPr marL="119878" indent="-119878" eaLnBrk="1" hangingPunct="1">
              <a:buFontTx/>
              <a:buChar char="•"/>
            </a:pPr>
            <a:r>
              <a:rPr lang="en-US" dirty="0" smtClean="0"/>
              <a:t>Additionally, have them check the column when the morpheme </a:t>
            </a:r>
            <a:r>
              <a:rPr lang="en-US" b="1" dirty="0" smtClean="0"/>
              <a:t>-s</a:t>
            </a:r>
            <a:r>
              <a:rPr lang="en-US" dirty="0" smtClean="0"/>
              <a:t> or </a:t>
            </a:r>
            <a:r>
              <a:rPr lang="en-US" b="1" dirty="0" smtClean="0"/>
              <a:t>-</a:t>
            </a:r>
            <a:r>
              <a:rPr lang="en-US" b="1" dirty="0" err="1" smtClean="0"/>
              <a:t>es</a:t>
            </a:r>
            <a:r>
              <a:rPr lang="en-US" dirty="0" smtClean="0"/>
              <a:t> creates a new syllable.</a:t>
            </a:r>
          </a:p>
          <a:p>
            <a:pPr marL="119878" indent="-119878" eaLnBrk="1" hangingPunct="1">
              <a:buFontTx/>
              <a:buChar char="•"/>
            </a:pPr>
            <a:r>
              <a:rPr lang="en-US" dirty="0" smtClean="0"/>
              <a:t>The answers are found on the following slide; show these once participants have had a minute to think about these words.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3"/>
          <p:cNvSpPr>
            <a:spLocks noGrp="1" noChangeArrowheads="1"/>
          </p:cNvSpPr>
          <p:nvPr>
            <p:ph type="dt" sz="quarter" idx="1"/>
          </p:nvPr>
        </p:nvSpPr>
        <p:spPr>
          <a:noFill/>
        </p:spPr>
        <p:txBody>
          <a:bodyPr/>
          <a:lstStyle/>
          <a:p>
            <a:fld id="{AB26778F-E4B1-404A-AEBA-CFF1291648A4}" type="datetime1">
              <a:rPr lang="en-US"/>
              <a:pPr/>
              <a:t>3/5/2013</a:t>
            </a:fld>
            <a:endParaRPr lang="en-US"/>
          </a:p>
        </p:txBody>
      </p:sp>
      <p:sp>
        <p:nvSpPr>
          <p:cNvPr id="320515" name="Rectangle 7"/>
          <p:cNvSpPr>
            <a:spLocks noGrp="1" noChangeArrowheads="1"/>
          </p:cNvSpPr>
          <p:nvPr>
            <p:ph type="sldNum" sz="quarter" idx="5"/>
          </p:nvPr>
        </p:nvSpPr>
        <p:spPr>
          <a:noFill/>
        </p:spPr>
        <p:txBody>
          <a:bodyPr/>
          <a:lstStyle/>
          <a:p>
            <a:fld id="{E2F68A73-218E-44E4-8693-78BBED954BA5}" type="slidenum">
              <a:rPr lang="en-US"/>
              <a:pPr/>
              <a:t>6</a:t>
            </a:fld>
            <a:endParaRPr lang="en-US"/>
          </a:p>
        </p:txBody>
      </p:sp>
      <p:sp>
        <p:nvSpPr>
          <p:cNvPr id="320516" name="Rectangle 2"/>
          <p:cNvSpPr>
            <a:spLocks noGrp="1" noRot="1" noChangeAspect="1" noChangeArrowheads="1" noTextEdit="1"/>
          </p:cNvSpPr>
          <p:nvPr>
            <p:ph type="sldImg"/>
          </p:nvPr>
        </p:nvSpPr>
        <p:spPr>
          <a:ln/>
        </p:spPr>
      </p:sp>
      <p:sp>
        <p:nvSpPr>
          <p:cNvPr id="320517" name="Rectangle 3"/>
          <p:cNvSpPr>
            <a:spLocks noGrp="1" noChangeArrowheads="1"/>
          </p:cNvSpPr>
          <p:nvPr>
            <p:ph type="body" idx="1"/>
          </p:nvPr>
        </p:nvSpPr>
        <p:spPr>
          <a:noFill/>
          <a:ln/>
        </p:spPr>
        <p:txBody>
          <a:bodyPr/>
          <a:lstStyle/>
          <a:p>
            <a:pPr marL="119878" indent="-119878" eaLnBrk="1" hangingPunct="1">
              <a:buFontTx/>
              <a:buChar char="•"/>
            </a:pPr>
            <a:r>
              <a:rPr lang="en-US" dirty="0" smtClean="0"/>
              <a:t>Have participants work in small groups to complete Exercise 5.1. Ask each group to formulate an explanation of the spelling patterns of these words.</a:t>
            </a:r>
          </a:p>
          <a:p>
            <a:pPr marL="119878" indent="-119878" eaLnBrk="1" hangingPunct="1">
              <a:buFontTx/>
              <a:buChar char="•"/>
            </a:pPr>
            <a:r>
              <a:rPr lang="en-US" dirty="0" smtClean="0"/>
              <a:t>If you are pressed for time, divide your participants into two groups; one group completes words 1–5, and the other group completes words 6–10.</a:t>
            </a:r>
          </a:p>
          <a:p>
            <a:pPr marL="119878" indent="-119878" eaLnBrk="1" hangingPunct="1">
              <a:buFontTx/>
              <a:buChar char="•"/>
            </a:pPr>
            <a:r>
              <a:rPr lang="en-US" dirty="0" smtClean="0"/>
              <a:t>Answers appear on the following slide.</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3"/>
          <p:cNvSpPr>
            <a:spLocks noGrp="1" noChangeArrowheads="1"/>
          </p:cNvSpPr>
          <p:nvPr>
            <p:ph type="dt" sz="quarter" idx="1"/>
          </p:nvPr>
        </p:nvSpPr>
        <p:spPr>
          <a:noFill/>
        </p:spPr>
        <p:txBody>
          <a:bodyPr/>
          <a:lstStyle/>
          <a:p>
            <a:fld id="{9CE3C0B1-7F27-4C5B-A1C0-EE80F4ABC3C8}" type="datetime1">
              <a:rPr lang="en-US"/>
              <a:pPr/>
              <a:t>3/5/2013</a:t>
            </a:fld>
            <a:endParaRPr lang="en-US"/>
          </a:p>
        </p:txBody>
      </p:sp>
      <p:sp>
        <p:nvSpPr>
          <p:cNvPr id="384003" name="Rectangle 7"/>
          <p:cNvSpPr>
            <a:spLocks noGrp="1" noChangeArrowheads="1"/>
          </p:cNvSpPr>
          <p:nvPr>
            <p:ph type="sldNum" sz="quarter" idx="5"/>
          </p:nvPr>
        </p:nvSpPr>
        <p:spPr>
          <a:noFill/>
        </p:spPr>
        <p:txBody>
          <a:bodyPr/>
          <a:lstStyle/>
          <a:p>
            <a:fld id="{163AB1EF-C0D1-4C34-B097-87FBDD83B1C0}" type="slidenum">
              <a:rPr lang="en-US"/>
              <a:pPr/>
              <a:t>41</a:t>
            </a:fld>
            <a:endParaRPr lang="en-US"/>
          </a:p>
        </p:txBody>
      </p:sp>
      <p:sp>
        <p:nvSpPr>
          <p:cNvPr id="384004" name="Rectangle 2"/>
          <p:cNvSpPr>
            <a:spLocks noGrp="1" noRot="1" noChangeAspect="1" noChangeArrowheads="1" noTextEdit="1"/>
          </p:cNvSpPr>
          <p:nvPr>
            <p:ph type="sldImg"/>
          </p:nvPr>
        </p:nvSpPr>
        <p:spPr>
          <a:ln/>
        </p:spPr>
      </p:sp>
      <p:sp>
        <p:nvSpPr>
          <p:cNvPr id="384005" name="Rectangle 3"/>
          <p:cNvSpPr>
            <a:spLocks noGrp="1" noChangeArrowheads="1"/>
          </p:cNvSpPr>
          <p:nvPr>
            <p:ph type="body" idx="1"/>
          </p:nvPr>
        </p:nvSpPr>
        <p:spPr>
          <a:noFill/>
          <a:ln/>
        </p:spPr>
        <p:txBody>
          <a:bodyPr/>
          <a:lstStyle/>
          <a:p>
            <a:pPr marL="119878" indent="-119878" eaLnBrk="1" hangingPunct="1">
              <a:buFontTx/>
              <a:buChar char="•"/>
            </a:pPr>
            <a:r>
              <a:rPr lang="en-US" dirty="0" smtClean="0"/>
              <a:t>Give participants time to identify the principle of phonology that governs the pronunciation of the plural ending.</a:t>
            </a:r>
          </a:p>
          <a:p>
            <a:pPr marL="119878" indent="-119878" eaLnBrk="1" hangingPunct="1">
              <a:buFontTx/>
              <a:buChar char="•"/>
            </a:pPr>
            <a:r>
              <a:rPr lang="en-US" b="1" u="sng" dirty="0" smtClean="0"/>
              <a:t>Notes</a:t>
            </a:r>
            <a:r>
              <a:rPr lang="en-US" dirty="0" smtClean="0"/>
              <a:t>: </a:t>
            </a:r>
          </a:p>
          <a:p>
            <a:pPr marL="359634" lvl="1" indent="-119878" eaLnBrk="1" hangingPunct="1">
              <a:buFont typeface="Times New Roman" pitchFamily="18" charset="0"/>
              <a:buChar char="–"/>
            </a:pPr>
            <a:r>
              <a:rPr lang="en-US" dirty="0" smtClean="0"/>
              <a:t>Base words that end with an unvoiced sound correspond to the unvoiced plural morpheme sound, /s/. </a:t>
            </a:r>
          </a:p>
          <a:p>
            <a:pPr marL="359634" lvl="1" indent="-119878" eaLnBrk="1" hangingPunct="1">
              <a:buFont typeface="Times New Roman" pitchFamily="18" charset="0"/>
              <a:buChar char="–"/>
            </a:pPr>
            <a:r>
              <a:rPr lang="en-US" dirty="0" smtClean="0"/>
              <a:t>Base words that end with a voiced sound correspond to the voiced plural morpheme sound, /z/. </a:t>
            </a:r>
          </a:p>
          <a:p>
            <a:pPr marL="359634" lvl="1" indent="-119878" eaLnBrk="1" hangingPunct="1">
              <a:buFont typeface="Times New Roman" pitchFamily="18" charset="0"/>
              <a:buChar char="–"/>
            </a:pPr>
            <a:r>
              <a:rPr lang="en-US" dirty="0" smtClean="0"/>
              <a:t>Base words that end with sibilant sounds (/s/, /z/, /</a:t>
            </a:r>
            <a:r>
              <a:rPr lang="en-US" dirty="0" err="1" smtClean="0"/>
              <a:t>sh</a:t>
            </a:r>
            <a:r>
              <a:rPr lang="en-US" dirty="0" smtClean="0"/>
              <a:t>/, /</a:t>
            </a:r>
            <a:r>
              <a:rPr lang="en-US" dirty="0" err="1" smtClean="0"/>
              <a:t>zh</a:t>
            </a:r>
            <a:r>
              <a:rPr lang="en-US" dirty="0" smtClean="0"/>
              <a:t>/, /</a:t>
            </a:r>
            <a:r>
              <a:rPr lang="en-US" dirty="0" err="1" smtClean="0"/>
              <a:t>ch</a:t>
            </a:r>
            <a:r>
              <a:rPr lang="en-US" dirty="0" smtClean="0"/>
              <a:t>/, /j/) require the /</a:t>
            </a:r>
            <a:r>
              <a:rPr lang="en-US" dirty="0" err="1" smtClean="0">
                <a:cs typeface="Arial" pitchFamily="34" charset="0"/>
              </a:rPr>
              <a:t>əz</a:t>
            </a:r>
            <a:r>
              <a:rPr lang="en-US" dirty="0" smtClean="0">
                <a:cs typeface="Arial" pitchFamily="34" charset="0"/>
              </a:rPr>
              <a:t>/ sound for their plural forms. </a:t>
            </a:r>
            <a:r>
              <a:rPr lang="en-US" dirty="0" smtClean="0"/>
              <a:t>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3"/>
          <p:cNvSpPr>
            <a:spLocks noGrp="1" noChangeArrowheads="1"/>
          </p:cNvSpPr>
          <p:nvPr>
            <p:ph type="dt" sz="quarter" idx="1"/>
          </p:nvPr>
        </p:nvSpPr>
        <p:spPr>
          <a:noFill/>
        </p:spPr>
        <p:txBody>
          <a:bodyPr/>
          <a:lstStyle/>
          <a:p>
            <a:fld id="{62608D73-A184-473C-A9E0-66E648FDF18E}" type="datetime1">
              <a:rPr lang="en-US"/>
              <a:pPr/>
              <a:t>3/5/2013</a:t>
            </a:fld>
            <a:endParaRPr lang="en-US"/>
          </a:p>
        </p:txBody>
      </p:sp>
      <p:sp>
        <p:nvSpPr>
          <p:cNvPr id="385027" name="Rectangle 7"/>
          <p:cNvSpPr>
            <a:spLocks noGrp="1" noChangeArrowheads="1"/>
          </p:cNvSpPr>
          <p:nvPr>
            <p:ph type="sldNum" sz="quarter" idx="5"/>
          </p:nvPr>
        </p:nvSpPr>
        <p:spPr>
          <a:noFill/>
        </p:spPr>
        <p:txBody>
          <a:bodyPr/>
          <a:lstStyle/>
          <a:p>
            <a:fld id="{A7FA4C1A-4B45-4B15-8BFA-8E726E2141D9}" type="slidenum">
              <a:rPr lang="en-US"/>
              <a:pPr/>
              <a:t>42</a:t>
            </a:fld>
            <a:endParaRPr lang="en-US"/>
          </a:p>
        </p:txBody>
      </p:sp>
      <p:sp>
        <p:nvSpPr>
          <p:cNvPr id="385028" name="Rectangle 2"/>
          <p:cNvSpPr>
            <a:spLocks noGrp="1" noRot="1" noChangeAspect="1" noChangeArrowheads="1" noTextEdit="1"/>
          </p:cNvSpPr>
          <p:nvPr>
            <p:ph type="sldImg"/>
          </p:nvPr>
        </p:nvSpPr>
        <p:spPr>
          <a:ln/>
        </p:spPr>
      </p:sp>
      <p:sp>
        <p:nvSpPr>
          <p:cNvPr id="385029" name="Rectangle 3"/>
          <p:cNvSpPr>
            <a:spLocks noGrp="1" noChangeArrowheads="1"/>
          </p:cNvSpPr>
          <p:nvPr>
            <p:ph type="body" idx="1"/>
          </p:nvPr>
        </p:nvSpPr>
        <p:spPr>
          <a:noFill/>
          <a:ln/>
        </p:spPr>
        <p:txBody>
          <a:bodyPr/>
          <a:lstStyle/>
          <a:p>
            <a:pPr marL="119878" indent="-119878" eaLnBrk="1" hangingPunct="1">
              <a:buFontTx/>
              <a:buChar char="•"/>
            </a:pPr>
            <a:r>
              <a:rPr lang="en-US" dirty="0" smtClean="0"/>
              <a:t>Review the general principles of derivational suffixes:</a:t>
            </a:r>
          </a:p>
          <a:p>
            <a:pPr marL="359634" lvl="1" indent="-119878" eaLnBrk="1" hangingPunct="1">
              <a:buFontTx/>
              <a:buChar char="-"/>
            </a:pPr>
            <a:r>
              <a:rPr lang="en-US" dirty="0" smtClean="0"/>
              <a:t>More numerous than inflected endings.</a:t>
            </a:r>
          </a:p>
          <a:p>
            <a:pPr marL="359634" lvl="1" indent="-119878" eaLnBrk="1" hangingPunct="1">
              <a:buFontTx/>
              <a:buChar char="-"/>
            </a:pPr>
            <a:r>
              <a:rPr lang="en-US" dirty="0" smtClean="0"/>
              <a:t>Most are Latin in origin.</a:t>
            </a:r>
          </a:p>
          <a:p>
            <a:pPr marL="359634" lvl="1" indent="-119878" eaLnBrk="1" hangingPunct="1">
              <a:buFontTx/>
              <a:buChar char="-"/>
            </a:pPr>
            <a:r>
              <a:rPr lang="en-US" dirty="0" smtClean="0"/>
              <a:t>Mark part of speech.</a:t>
            </a:r>
          </a:p>
          <a:p>
            <a:pPr marL="119878" indent="-119878" eaLnBrk="1" hangingPunct="1">
              <a:buFontTx/>
              <a:buChar char="•"/>
            </a:pPr>
            <a:r>
              <a:rPr lang="en-US" dirty="0" smtClean="0"/>
              <a:t>Ask participants to brainstorm examples of words that fit into the categories listed on this slide. </a:t>
            </a:r>
          </a:p>
          <a:p>
            <a:pPr marL="119878" indent="-119878" eaLnBrk="1" hangingPunct="1">
              <a:buFontTx/>
              <a:buChar char="•"/>
            </a:pPr>
            <a:r>
              <a:rPr lang="en-US" dirty="0" smtClean="0"/>
              <a:t>Remind participants that the English spelling system tends to preserve morpheme spellings in spite of pronunciation changes.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3"/>
          <p:cNvSpPr>
            <a:spLocks noGrp="1" noChangeArrowheads="1"/>
          </p:cNvSpPr>
          <p:nvPr>
            <p:ph type="dt" sz="quarter" idx="1"/>
          </p:nvPr>
        </p:nvSpPr>
        <p:spPr>
          <a:noFill/>
        </p:spPr>
        <p:txBody>
          <a:bodyPr/>
          <a:lstStyle/>
          <a:p>
            <a:fld id="{38C46692-5FAE-40B2-9495-9BF5F468FAE5}" type="datetime1">
              <a:rPr lang="en-US"/>
              <a:pPr/>
              <a:t>3/5/2013</a:t>
            </a:fld>
            <a:endParaRPr lang="en-US"/>
          </a:p>
        </p:txBody>
      </p:sp>
      <p:sp>
        <p:nvSpPr>
          <p:cNvPr id="386051" name="Rectangle 7"/>
          <p:cNvSpPr>
            <a:spLocks noGrp="1" noChangeArrowheads="1"/>
          </p:cNvSpPr>
          <p:nvPr>
            <p:ph type="sldNum" sz="quarter" idx="5"/>
          </p:nvPr>
        </p:nvSpPr>
        <p:spPr>
          <a:noFill/>
        </p:spPr>
        <p:txBody>
          <a:bodyPr/>
          <a:lstStyle/>
          <a:p>
            <a:fld id="{FD1435DF-BA00-4C75-92FE-434931AF64C1}" type="slidenum">
              <a:rPr lang="en-US"/>
              <a:pPr/>
              <a:t>43</a:t>
            </a:fld>
            <a:endParaRPr lang="en-US"/>
          </a:p>
        </p:txBody>
      </p:sp>
      <p:sp>
        <p:nvSpPr>
          <p:cNvPr id="386052" name="Rectangle 2"/>
          <p:cNvSpPr>
            <a:spLocks noGrp="1" noRot="1" noChangeAspect="1" noChangeArrowheads="1" noTextEdit="1"/>
          </p:cNvSpPr>
          <p:nvPr>
            <p:ph type="sldImg"/>
          </p:nvPr>
        </p:nvSpPr>
        <p:spPr>
          <a:ln/>
        </p:spPr>
      </p:sp>
      <p:sp>
        <p:nvSpPr>
          <p:cNvPr id="386053" name="Rectangle 3"/>
          <p:cNvSpPr>
            <a:spLocks noGrp="1" noChangeArrowheads="1"/>
          </p:cNvSpPr>
          <p:nvPr>
            <p:ph type="body" idx="1"/>
          </p:nvPr>
        </p:nvSpPr>
        <p:spPr>
          <a:noFill/>
          <a:ln/>
        </p:spPr>
        <p:txBody>
          <a:bodyPr/>
          <a:lstStyle/>
          <a:p>
            <a:pPr marL="119878" indent="-119878" eaLnBrk="1" hangingPunct="1">
              <a:buFontTx/>
              <a:buChar char="•"/>
            </a:pPr>
            <a:r>
              <a:rPr lang="en-US" dirty="0" smtClean="0"/>
              <a:t>Direct participants to complete Exercise 6.3: Distinguishing Syllables From Morphemes on page 71 of their manuals.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3"/>
          <p:cNvSpPr>
            <a:spLocks noGrp="1" noChangeArrowheads="1"/>
          </p:cNvSpPr>
          <p:nvPr>
            <p:ph type="dt" sz="quarter" idx="1"/>
          </p:nvPr>
        </p:nvSpPr>
        <p:spPr>
          <a:noFill/>
        </p:spPr>
        <p:txBody>
          <a:bodyPr/>
          <a:lstStyle/>
          <a:p>
            <a:fld id="{7F04A956-A3DF-4640-A16A-CFE0B2EDA1D4}" type="datetime1">
              <a:rPr lang="en-US"/>
              <a:pPr/>
              <a:t>3/5/2013</a:t>
            </a:fld>
            <a:endParaRPr lang="en-US"/>
          </a:p>
        </p:txBody>
      </p:sp>
      <p:sp>
        <p:nvSpPr>
          <p:cNvPr id="387075" name="Rectangle 7"/>
          <p:cNvSpPr>
            <a:spLocks noGrp="1" noChangeArrowheads="1"/>
          </p:cNvSpPr>
          <p:nvPr>
            <p:ph type="sldNum" sz="quarter" idx="5"/>
          </p:nvPr>
        </p:nvSpPr>
        <p:spPr>
          <a:noFill/>
        </p:spPr>
        <p:txBody>
          <a:bodyPr/>
          <a:lstStyle/>
          <a:p>
            <a:fld id="{85206F96-C3D5-4688-8DF2-6C8EB60B3002}" type="slidenum">
              <a:rPr lang="en-US"/>
              <a:pPr/>
              <a:t>44</a:t>
            </a:fld>
            <a:endParaRPr lang="en-US"/>
          </a:p>
        </p:txBody>
      </p:sp>
      <p:sp>
        <p:nvSpPr>
          <p:cNvPr id="387076" name="Rectangle 2"/>
          <p:cNvSpPr>
            <a:spLocks noGrp="1" noRot="1" noChangeAspect="1" noChangeArrowheads="1" noTextEdit="1"/>
          </p:cNvSpPr>
          <p:nvPr>
            <p:ph type="sldImg"/>
          </p:nvPr>
        </p:nvSpPr>
        <p:spPr>
          <a:ln/>
        </p:spPr>
      </p:sp>
      <p:sp>
        <p:nvSpPr>
          <p:cNvPr id="387077" name="Rectangle 3"/>
          <p:cNvSpPr>
            <a:spLocks noGrp="1" noChangeArrowheads="1"/>
          </p:cNvSpPr>
          <p:nvPr>
            <p:ph type="body" idx="1"/>
          </p:nvPr>
        </p:nvSpPr>
        <p:spPr>
          <a:noFill/>
          <a:ln/>
        </p:spPr>
        <p:txBody>
          <a:bodyPr/>
          <a:lstStyle/>
          <a:p>
            <a:pPr marL="119878" indent="-119878" eaLnBrk="1" hangingPunct="1">
              <a:buFontTx/>
              <a:buChar char="•"/>
            </a:pPr>
            <a:r>
              <a:rPr lang="en-US" dirty="0" smtClean="0"/>
              <a:t>Review these answers.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3"/>
          <p:cNvSpPr>
            <a:spLocks noGrp="1" noChangeArrowheads="1"/>
          </p:cNvSpPr>
          <p:nvPr>
            <p:ph type="dt" sz="quarter" idx="1"/>
          </p:nvPr>
        </p:nvSpPr>
        <p:spPr>
          <a:noFill/>
        </p:spPr>
        <p:txBody>
          <a:bodyPr/>
          <a:lstStyle/>
          <a:p>
            <a:fld id="{4E60C21B-7A0C-4A61-ADEB-BEB045AD7584}" type="datetime1">
              <a:rPr lang="en-US"/>
              <a:pPr/>
              <a:t>3/5/2013</a:t>
            </a:fld>
            <a:endParaRPr lang="en-US"/>
          </a:p>
        </p:txBody>
      </p:sp>
      <p:sp>
        <p:nvSpPr>
          <p:cNvPr id="321539" name="Rectangle 7"/>
          <p:cNvSpPr>
            <a:spLocks noGrp="1" noChangeArrowheads="1"/>
          </p:cNvSpPr>
          <p:nvPr>
            <p:ph type="sldNum" sz="quarter" idx="5"/>
          </p:nvPr>
        </p:nvSpPr>
        <p:spPr>
          <a:noFill/>
        </p:spPr>
        <p:txBody>
          <a:bodyPr/>
          <a:lstStyle/>
          <a:p>
            <a:fld id="{BCE99351-D34F-4162-A524-1C3C84F66201}" type="slidenum">
              <a:rPr lang="en-US"/>
              <a:pPr/>
              <a:t>7</a:t>
            </a:fld>
            <a:endParaRPr lang="en-US"/>
          </a:p>
        </p:txBody>
      </p:sp>
      <p:sp>
        <p:nvSpPr>
          <p:cNvPr id="321540" name="Rectangle 2"/>
          <p:cNvSpPr>
            <a:spLocks noGrp="1" noRot="1" noChangeAspect="1" noChangeArrowheads="1" noTextEdit="1"/>
          </p:cNvSpPr>
          <p:nvPr>
            <p:ph type="sldImg"/>
          </p:nvPr>
        </p:nvSpPr>
        <p:spPr>
          <a:ln/>
        </p:spPr>
      </p:sp>
      <p:sp>
        <p:nvSpPr>
          <p:cNvPr id="321541" name="Rectangle 3"/>
          <p:cNvSpPr>
            <a:spLocks noGrp="1" noChangeArrowheads="1"/>
          </p:cNvSpPr>
          <p:nvPr>
            <p:ph type="body" idx="1"/>
          </p:nvPr>
        </p:nvSpPr>
        <p:spPr>
          <a:noFill/>
          <a:ln/>
        </p:spPr>
        <p:txBody>
          <a:bodyPr/>
          <a:lstStyle/>
          <a:p>
            <a:pPr marL="119878" indent="-119878" eaLnBrk="1" hangingPunct="1">
              <a:buFontTx/>
              <a:buChar char="•"/>
            </a:pPr>
            <a:r>
              <a:rPr lang="en-US" dirty="0" smtClean="0"/>
              <a:t>This slide includes the spelling explanations for the first five words in Exercise 5.1.</a:t>
            </a:r>
          </a:p>
          <a:p>
            <a:pPr marL="119878" indent="-119878" eaLnBrk="1" hangingPunct="1">
              <a:buFontTx/>
              <a:buChar char="•"/>
            </a:pPr>
            <a:r>
              <a:rPr lang="en-US" dirty="0" smtClean="0"/>
              <a:t>Do not read the slide word by word; rather, provide the highlights of each explanation one by one for participants. Answers are animated.</a:t>
            </a:r>
          </a:p>
          <a:p>
            <a:pPr marL="119878" indent="-119878" eaLnBrk="1" hangingPunct="1">
              <a:buFontTx/>
              <a:buChar char="•"/>
            </a:pPr>
            <a:r>
              <a:rPr lang="en-US" dirty="0" smtClean="0"/>
              <a:t>Mention that all of these answers are included on pages 109–110 of the Module 3 participant's manual if participants need to refer back to them later; this will save you time from having to wait for participants to write down all of this information.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3"/>
          <p:cNvSpPr>
            <a:spLocks noGrp="1" noChangeArrowheads="1"/>
          </p:cNvSpPr>
          <p:nvPr>
            <p:ph type="dt" sz="quarter" idx="1"/>
          </p:nvPr>
        </p:nvSpPr>
        <p:spPr>
          <a:noFill/>
        </p:spPr>
        <p:txBody>
          <a:bodyPr/>
          <a:lstStyle/>
          <a:p>
            <a:fld id="{27BC79F4-17A5-4C62-88F6-1AB6E313FF40}" type="datetime1">
              <a:rPr lang="en-US"/>
              <a:pPr/>
              <a:t>3/5/2013</a:t>
            </a:fld>
            <a:endParaRPr lang="en-US"/>
          </a:p>
        </p:txBody>
      </p:sp>
      <p:sp>
        <p:nvSpPr>
          <p:cNvPr id="322563" name="Rectangle 7"/>
          <p:cNvSpPr>
            <a:spLocks noGrp="1" noChangeArrowheads="1"/>
          </p:cNvSpPr>
          <p:nvPr>
            <p:ph type="sldNum" sz="quarter" idx="5"/>
          </p:nvPr>
        </p:nvSpPr>
        <p:spPr>
          <a:noFill/>
        </p:spPr>
        <p:txBody>
          <a:bodyPr/>
          <a:lstStyle/>
          <a:p>
            <a:fld id="{71F9F6CA-1518-4827-8B56-AD1DB7CECE30}" type="slidenum">
              <a:rPr lang="en-US"/>
              <a:pPr/>
              <a:t>8</a:t>
            </a:fld>
            <a:endParaRPr lang="en-US"/>
          </a:p>
        </p:txBody>
      </p:sp>
      <p:sp>
        <p:nvSpPr>
          <p:cNvPr id="322564" name="Rectangle 2"/>
          <p:cNvSpPr>
            <a:spLocks noGrp="1" noRot="1" noChangeAspect="1" noChangeArrowheads="1" noTextEdit="1"/>
          </p:cNvSpPr>
          <p:nvPr>
            <p:ph type="sldImg"/>
          </p:nvPr>
        </p:nvSpPr>
        <p:spPr>
          <a:ln/>
        </p:spPr>
      </p:sp>
      <p:sp>
        <p:nvSpPr>
          <p:cNvPr id="322565" name="Rectangle 3"/>
          <p:cNvSpPr>
            <a:spLocks noGrp="1" noChangeArrowheads="1"/>
          </p:cNvSpPr>
          <p:nvPr>
            <p:ph type="body" idx="1"/>
          </p:nvPr>
        </p:nvSpPr>
        <p:spPr>
          <a:noFill/>
          <a:ln/>
        </p:spPr>
        <p:txBody>
          <a:bodyPr/>
          <a:lstStyle/>
          <a:p>
            <a:pPr marL="119878" indent="-119878" eaLnBrk="1" hangingPunct="1">
              <a:buFontTx/>
              <a:buChar char="•"/>
            </a:pPr>
            <a:r>
              <a:rPr lang="en-US" dirty="0" smtClean="0"/>
              <a:t>This slide includes the spelling explanations for the last five words in Exercise 5.1; review these explanations briefly with participants.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p:spPr>
      </p:sp>
      <p:sp>
        <p:nvSpPr>
          <p:cNvPr id="1433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solidFill>
                  <a:srgbClr val="002060"/>
                </a:solidFill>
              </a:rPr>
              <a:t>Small group activity</a:t>
            </a:r>
          </a:p>
          <a:p>
            <a:endParaRPr lang="en-US" smtClean="0">
              <a:solidFill>
                <a:srgbClr val="002060"/>
              </a:solidFill>
            </a:endParaRPr>
          </a:p>
          <a:p>
            <a:r>
              <a:rPr lang="en-US" smtClean="0">
                <a:solidFill>
                  <a:srgbClr val="002060"/>
                </a:solidFill>
              </a:rPr>
              <a:t>List of silent e words. Sort them into the different categories.</a:t>
            </a:r>
          </a:p>
        </p:txBody>
      </p:sp>
      <p:sp>
        <p:nvSpPr>
          <p:cNvPr id="4" name="Slide Number Placeholder 3"/>
          <p:cNvSpPr>
            <a:spLocks noGrp="1"/>
          </p:cNvSpPr>
          <p:nvPr>
            <p:ph type="sldNum" sz="quarter" idx="5"/>
          </p:nvPr>
        </p:nvSpPr>
        <p:spPr/>
        <p:txBody>
          <a:bodyPr/>
          <a:lstStyle/>
          <a:p>
            <a:pPr>
              <a:defRPr/>
            </a:pPr>
            <a:fld id="{EABA8C0E-4385-4BF7-B7F1-C960E6C273DD}" type="slidenum">
              <a:rPr lang="en-US" smtClean="0"/>
              <a:pPr>
                <a:defRPr/>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defRPr/>
            </a:pPr>
            <a:r>
              <a:rPr lang="en-US" sz="1500" dirty="0" smtClean="0">
                <a:solidFill>
                  <a:srgbClr val="002060"/>
                </a:solidFill>
              </a:rPr>
              <a:t>Use a chart divided into 5 sections. Go through each word to classify</a:t>
            </a:r>
          </a:p>
          <a:p>
            <a:pPr>
              <a:defRPr/>
            </a:pPr>
            <a:r>
              <a:rPr lang="en-US" sz="1500" dirty="0" smtClean="0">
                <a:solidFill>
                  <a:srgbClr val="002060"/>
                </a:solidFill>
              </a:rPr>
              <a:t>Time= </a:t>
            </a:r>
            <a:r>
              <a:rPr lang="en-US" sz="1500" dirty="0" err="1" smtClean="0">
                <a:solidFill>
                  <a:srgbClr val="002060"/>
                </a:solidFill>
              </a:rPr>
              <a:t>Cve</a:t>
            </a:r>
            <a:endParaRPr lang="en-US" sz="1500" dirty="0" smtClean="0">
              <a:solidFill>
                <a:srgbClr val="002060"/>
              </a:solidFill>
            </a:endParaRPr>
          </a:p>
          <a:p>
            <a:pPr>
              <a:defRPr/>
            </a:pPr>
            <a:r>
              <a:rPr lang="en-US" sz="1500" dirty="0" smtClean="0">
                <a:solidFill>
                  <a:srgbClr val="002060"/>
                </a:solidFill>
              </a:rPr>
              <a:t>Have= ends in a v</a:t>
            </a:r>
          </a:p>
          <a:p>
            <a:pPr>
              <a:defRPr/>
            </a:pPr>
            <a:r>
              <a:rPr lang="en-US" sz="1500" dirty="0" smtClean="0">
                <a:solidFill>
                  <a:srgbClr val="002060"/>
                </a:solidFill>
              </a:rPr>
              <a:t>Chance= c when followed by e, </a:t>
            </a:r>
            <a:r>
              <a:rPr lang="en-US" sz="1500" dirty="0" err="1" smtClean="0">
                <a:solidFill>
                  <a:srgbClr val="002060"/>
                </a:solidFill>
              </a:rPr>
              <a:t>i</a:t>
            </a:r>
            <a:r>
              <a:rPr lang="en-US" sz="1500" dirty="0" smtClean="0">
                <a:solidFill>
                  <a:srgbClr val="002060"/>
                </a:solidFill>
              </a:rPr>
              <a:t> or y</a:t>
            </a:r>
          </a:p>
          <a:p>
            <a:pPr>
              <a:defRPr/>
            </a:pPr>
            <a:r>
              <a:rPr lang="en-US" sz="1500" dirty="0" smtClean="0">
                <a:solidFill>
                  <a:srgbClr val="002060"/>
                </a:solidFill>
              </a:rPr>
              <a:t>Blue= ends in a u</a:t>
            </a:r>
          </a:p>
          <a:p>
            <a:pPr>
              <a:defRPr/>
            </a:pPr>
            <a:r>
              <a:rPr lang="en-US" sz="1500" dirty="0" smtClean="0">
                <a:solidFill>
                  <a:srgbClr val="002060"/>
                </a:solidFill>
              </a:rPr>
              <a:t>Charge= g when followed by e, </a:t>
            </a:r>
            <a:r>
              <a:rPr lang="en-US" sz="1500" dirty="0" err="1" smtClean="0">
                <a:solidFill>
                  <a:srgbClr val="002060"/>
                </a:solidFill>
              </a:rPr>
              <a:t>i</a:t>
            </a:r>
            <a:r>
              <a:rPr lang="en-US" sz="1500" dirty="0" smtClean="0">
                <a:solidFill>
                  <a:srgbClr val="002060"/>
                </a:solidFill>
              </a:rPr>
              <a:t>, or y</a:t>
            </a:r>
          </a:p>
          <a:p>
            <a:pPr>
              <a:defRPr/>
            </a:pPr>
            <a:r>
              <a:rPr lang="en-US" sz="1500" dirty="0" smtClean="0">
                <a:solidFill>
                  <a:srgbClr val="002060"/>
                </a:solidFill>
              </a:rPr>
              <a:t>little= every syllable must have a written vowel</a:t>
            </a:r>
          </a:p>
          <a:p>
            <a:pPr>
              <a:defRPr/>
            </a:pPr>
            <a:r>
              <a:rPr lang="en-US" sz="1500" dirty="0" smtClean="0">
                <a:solidFill>
                  <a:srgbClr val="002060"/>
                </a:solidFill>
              </a:rPr>
              <a:t>Give= ends in a v</a:t>
            </a:r>
          </a:p>
          <a:p>
            <a:pPr>
              <a:defRPr/>
            </a:pPr>
            <a:r>
              <a:rPr lang="en-US" sz="1500" dirty="0" smtClean="0">
                <a:solidFill>
                  <a:srgbClr val="002060"/>
                </a:solidFill>
              </a:rPr>
              <a:t>Alike= </a:t>
            </a:r>
            <a:r>
              <a:rPr lang="en-US" sz="1500" dirty="0" err="1" smtClean="0">
                <a:solidFill>
                  <a:srgbClr val="002060"/>
                </a:solidFill>
              </a:rPr>
              <a:t>CVe</a:t>
            </a:r>
            <a:endParaRPr lang="en-US" sz="1500" dirty="0" smtClean="0">
              <a:solidFill>
                <a:srgbClr val="002060"/>
              </a:solidFill>
            </a:endParaRPr>
          </a:p>
          <a:p>
            <a:pPr>
              <a:defRPr/>
            </a:pPr>
            <a:r>
              <a:rPr lang="en-US" sz="1500" dirty="0" smtClean="0">
                <a:solidFill>
                  <a:srgbClr val="002060"/>
                </a:solidFill>
              </a:rPr>
              <a:t>Are= History</a:t>
            </a:r>
          </a:p>
          <a:p>
            <a:pPr>
              <a:defRPr/>
            </a:pPr>
            <a:r>
              <a:rPr lang="en-US" sz="1500" dirty="0" smtClean="0">
                <a:solidFill>
                  <a:srgbClr val="002060"/>
                </a:solidFill>
              </a:rPr>
              <a:t>Like- </a:t>
            </a:r>
            <a:r>
              <a:rPr lang="en-US" sz="1500" dirty="0" err="1" smtClean="0">
                <a:solidFill>
                  <a:srgbClr val="002060"/>
                </a:solidFill>
              </a:rPr>
              <a:t>CVe</a:t>
            </a:r>
            <a:endParaRPr lang="en-US" sz="1500" dirty="0" smtClean="0">
              <a:solidFill>
                <a:srgbClr val="002060"/>
              </a:solidFill>
            </a:endParaRPr>
          </a:p>
          <a:p>
            <a:pPr>
              <a:defRPr/>
            </a:pPr>
            <a:r>
              <a:rPr lang="en-US" sz="1500" dirty="0" smtClean="0">
                <a:solidFill>
                  <a:srgbClr val="002060"/>
                </a:solidFill>
              </a:rPr>
              <a:t>Come= History</a:t>
            </a:r>
          </a:p>
          <a:p>
            <a:pPr>
              <a:defRPr/>
            </a:pPr>
            <a:r>
              <a:rPr lang="en-US" sz="1500" dirty="0" smtClean="0">
                <a:solidFill>
                  <a:srgbClr val="002060"/>
                </a:solidFill>
              </a:rPr>
              <a:t>Live= ends in a v or </a:t>
            </a:r>
            <a:r>
              <a:rPr lang="en-US" sz="1500" dirty="0" err="1" smtClean="0">
                <a:solidFill>
                  <a:srgbClr val="002060"/>
                </a:solidFill>
              </a:rPr>
              <a:t>CVe</a:t>
            </a:r>
            <a:r>
              <a:rPr lang="en-US" sz="1500" dirty="0" smtClean="0">
                <a:solidFill>
                  <a:srgbClr val="002060"/>
                </a:solidFill>
              </a:rPr>
              <a:t> depending on the pronunciation </a:t>
            </a:r>
          </a:p>
          <a:p>
            <a:pPr>
              <a:defRPr/>
            </a:pPr>
            <a:r>
              <a:rPr lang="en-US" sz="1500" dirty="0" smtClean="0">
                <a:solidFill>
                  <a:srgbClr val="002060"/>
                </a:solidFill>
              </a:rPr>
              <a:t>Break into pairs and group by the reasons for the silent e then share out (Point that out More and Care are tricky ones as a group might want to classify the /or/ and /</a:t>
            </a:r>
            <a:r>
              <a:rPr lang="en-US" sz="1500" dirty="0" err="1" smtClean="0">
                <a:solidFill>
                  <a:srgbClr val="002060"/>
                </a:solidFill>
              </a:rPr>
              <a:t>ar</a:t>
            </a:r>
            <a:r>
              <a:rPr lang="en-US" sz="1500" dirty="0" smtClean="0">
                <a:solidFill>
                  <a:srgbClr val="002060"/>
                </a:solidFill>
              </a:rPr>
              <a:t>/ as r colored vowels but in these words they are </a:t>
            </a:r>
            <a:r>
              <a:rPr lang="en-US" sz="1500" dirty="0" err="1" smtClean="0">
                <a:solidFill>
                  <a:srgbClr val="002060"/>
                </a:solidFill>
              </a:rPr>
              <a:t>CVe</a:t>
            </a:r>
            <a:r>
              <a:rPr lang="en-US" sz="1500" dirty="0" smtClean="0">
                <a:solidFill>
                  <a:srgbClr val="002060"/>
                </a:solidFill>
              </a:rPr>
              <a:t> words as noted by the correct pronunciation </a:t>
            </a:r>
          </a:p>
          <a:p>
            <a:pPr>
              <a:defRPr/>
            </a:pPr>
            <a:endParaRPr lang="en-US" sz="1500" dirty="0" smtClean="0"/>
          </a:p>
          <a:p>
            <a:pPr>
              <a:defRPr/>
            </a:pPr>
            <a:endParaRPr lang="en-US" sz="1500" dirty="0"/>
          </a:p>
        </p:txBody>
      </p:sp>
      <p:sp>
        <p:nvSpPr>
          <p:cNvPr id="4" name="Slide Number Placeholder 3"/>
          <p:cNvSpPr>
            <a:spLocks noGrp="1"/>
          </p:cNvSpPr>
          <p:nvPr>
            <p:ph type="sldNum" sz="quarter" idx="5"/>
          </p:nvPr>
        </p:nvSpPr>
        <p:spPr/>
        <p:txBody>
          <a:bodyPr/>
          <a:lstStyle/>
          <a:p>
            <a:pPr>
              <a:defRPr/>
            </a:pPr>
            <a:fld id="{37E8859A-9686-4609-B693-584A401654BF}" type="slidenum">
              <a:rPr lang="en-US" smtClean="0"/>
              <a:pPr>
                <a:defRPr/>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3"/>
          <p:cNvSpPr>
            <a:spLocks noGrp="1" noChangeArrowheads="1"/>
          </p:cNvSpPr>
          <p:nvPr>
            <p:ph type="dt" sz="quarter" idx="1"/>
          </p:nvPr>
        </p:nvSpPr>
        <p:spPr>
          <a:noFill/>
        </p:spPr>
        <p:txBody>
          <a:bodyPr/>
          <a:lstStyle/>
          <a:p>
            <a:fld id="{503A8747-2EB6-40F8-B4FF-DB621297FA67}" type="datetime1">
              <a:rPr lang="en-US"/>
              <a:pPr/>
              <a:t>3/5/2013</a:t>
            </a:fld>
            <a:endParaRPr lang="en-US"/>
          </a:p>
        </p:txBody>
      </p:sp>
      <p:sp>
        <p:nvSpPr>
          <p:cNvPr id="324611" name="Rectangle 7"/>
          <p:cNvSpPr>
            <a:spLocks noGrp="1" noChangeArrowheads="1"/>
          </p:cNvSpPr>
          <p:nvPr>
            <p:ph type="sldNum" sz="quarter" idx="5"/>
          </p:nvPr>
        </p:nvSpPr>
        <p:spPr>
          <a:noFill/>
        </p:spPr>
        <p:txBody>
          <a:bodyPr/>
          <a:lstStyle/>
          <a:p>
            <a:fld id="{6B3C8AE4-A248-48AE-8402-2F9C58ECCC4F}" type="slidenum">
              <a:rPr lang="en-US"/>
              <a:pPr/>
              <a:t>11</a:t>
            </a:fld>
            <a:endParaRPr lang="en-US"/>
          </a:p>
        </p:txBody>
      </p:sp>
      <p:sp>
        <p:nvSpPr>
          <p:cNvPr id="324612" name="Rectangle 2"/>
          <p:cNvSpPr>
            <a:spLocks noGrp="1" noRot="1" noChangeAspect="1" noChangeArrowheads="1" noTextEdit="1"/>
          </p:cNvSpPr>
          <p:nvPr>
            <p:ph type="sldImg"/>
          </p:nvPr>
        </p:nvSpPr>
        <p:spPr>
          <a:ln/>
        </p:spPr>
      </p:sp>
      <p:sp>
        <p:nvSpPr>
          <p:cNvPr id="324613" name="Rectangle 3"/>
          <p:cNvSpPr>
            <a:spLocks noGrp="1" noChangeArrowheads="1"/>
          </p:cNvSpPr>
          <p:nvPr>
            <p:ph type="body" idx="1"/>
          </p:nvPr>
        </p:nvSpPr>
        <p:spPr>
          <a:noFill/>
          <a:ln/>
        </p:spPr>
        <p:txBody>
          <a:bodyPr/>
          <a:lstStyle/>
          <a:p>
            <a:pPr marL="119878" indent="-119878" eaLnBrk="1" hangingPunct="1">
              <a:buFontTx/>
              <a:buChar char="•"/>
            </a:pPr>
            <a:r>
              <a:rPr lang="en-US" dirty="0" smtClean="0"/>
              <a:t>Review these three reasons why it is important to teach syllable types.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3"/>
          <p:cNvSpPr>
            <a:spLocks noGrp="1" noChangeArrowheads="1"/>
          </p:cNvSpPr>
          <p:nvPr>
            <p:ph type="dt" sz="quarter" idx="1"/>
          </p:nvPr>
        </p:nvSpPr>
        <p:spPr>
          <a:noFill/>
        </p:spPr>
        <p:txBody>
          <a:bodyPr/>
          <a:lstStyle/>
          <a:p>
            <a:fld id="{F75A2A8B-B11B-464A-98C0-B997398EAB39}" type="datetime1">
              <a:rPr lang="en-US"/>
              <a:pPr/>
              <a:t>3/5/2013</a:t>
            </a:fld>
            <a:endParaRPr lang="en-US"/>
          </a:p>
        </p:txBody>
      </p:sp>
      <p:sp>
        <p:nvSpPr>
          <p:cNvPr id="325635" name="Rectangle 7"/>
          <p:cNvSpPr>
            <a:spLocks noGrp="1" noChangeArrowheads="1"/>
          </p:cNvSpPr>
          <p:nvPr>
            <p:ph type="sldNum" sz="quarter" idx="5"/>
          </p:nvPr>
        </p:nvSpPr>
        <p:spPr>
          <a:noFill/>
        </p:spPr>
        <p:txBody>
          <a:bodyPr/>
          <a:lstStyle/>
          <a:p>
            <a:fld id="{CA735D00-71DA-452E-B78B-E202E59C19F6}" type="slidenum">
              <a:rPr lang="en-US"/>
              <a:pPr/>
              <a:t>12</a:t>
            </a:fld>
            <a:endParaRPr lang="en-US"/>
          </a:p>
        </p:txBody>
      </p:sp>
      <p:sp>
        <p:nvSpPr>
          <p:cNvPr id="325636" name="Rectangle 2"/>
          <p:cNvSpPr>
            <a:spLocks noGrp="1" noRot="1" noChangeAspect="1" noChangeArrowheads="1" noTextEdit="1"/>
          </p:cNvSpPr>
          <p:nvPr>
            <p:ph type="sldImg"/>
          </p:nvPr>
        </p:nvSpPr>
        <p:spPr>
          <a:ln/>
        </p:spPr>
      </p:sp>
      <p:sp>
        <p:nvSpPr>
          <p:cNvPr id="325637" name="Rectangle 3"/>
          <p:cNvSpPr>
            <a:spLocks noGrp="1" noChangeArrowheads="1"/>
          </p:cNvSpPr>
          <p:nvPr>
            <p:ph type="body" idx="1"/>
          </p:nvPr>
        </p:nvSpPr>
        <p:spPr>
          <a:noFill/>
          <a:ln/>
        </p:spPr>
        <p:txBody>
          <a:bodyPr/>
          <a:lstStyle/>
          <a:p>
            <a:pPr marL="119878" indent="-119878" eaLnBrk="1" hangingPunct="1">
              <a:buFontTx/>
              <a:buChar char="•"/>
            </a:pPr>
            <a:r>
              <a:rPr lang="en-US" dirty="0" smtClean="0"/>
              <a:t>Ask participants to say the words </a:t>
            </a:r>
            <a:r>
              <a:rPr lang="en-US" b="1" dirty="0" smtClean="0"/>
              <a:t>bridle – riddle</a:t>
            </a:r>
            <a:r>
              <a:rPr lang="en-US" dirty="0" smtClean="0"/>
              <a:t> aloud. Now, have them say these two words aloud syllable-by-syllable. </a:t>
            </a:r>
          </a:p>
          <a:p>
            <a:pPr marL="119878" indent="-119878" eaLnBrk="1" hangingPunct="1">
              <a:buFontTx/>
              <a:buChar char="•"/>
            </a:pPr>
            <a:r>
              <a:rPr lang="en-US" dirty="0" smtClean="0"/>
              <a:t>Participants should note that the natural breaks in speech are the </a:t>
            </a:r>
            <a:r>
              <a:rPr lang="en-US" u="sng" dirty="0" smtClean="0"/>
              <a:t>same</a:t>
            </a:r>
            <a:r>
              <a:rPr lang="en-US" dirty="0" smtClean="0"/>
              <a:t> for both words</a:t>
            </a:r>
            <a:r>
              <a:rPr lang="en-US" dirty="0" smtClean="0">
                <a:cs typeface="Times New Roman" pitchFamily="18" charset="0"/>
              </a:rPr>
              <a:t>—</a:t>
            </a:r>
            <a:r>
              <a:rPr lang="en-US" b="1" dirty="0" err="1" smtClean="0"/>
              <a:t>bri</a:t>
            </a:r>
            <a:r>
              <a:rPr lang="en-US" dirty="0" smtClean="0">
                <a:cs typeface="Times New Roman" pitchFamily="18" charset="0"/>
              </a:rPr>
              <a:t>–</a:t>
            </a:r>
            <a:r>
              <a:rPr lang="en-US" b="1" dirty="0" err="1" smtClean="0"/>
              <a:t>dle</a:t>
            </a:r>
            <a:r>
              <a:rPr lang="en-US" dirty="0" smtClean="0"/>
              <a:t> and </a:t>
            </a:r>
            <a:r>
              <a:rPr lang="en-US" b="1" dirty="0" err="1" smtClean="0"/>
              <a:t>ri</a:t>
            </a:r>
            <a:r>
              <a:rPr lang="en-US" dirty="0" err="1" smtClean="0">
                <a:cs typeface="Times New Roman" pitchFamily="18" charset="0"/>
              </a:rPr>
              <a:t>–</a:t>
            </a:r>
            <a:r>
              <a:rPr lang="en-US" b="1" dirty="0" err="1" smtClean="0"/>
              <a:t>ddle</a:t>
            </a:r>
            <a:r>
              <a:rPr lang="en-US" dirty="0" smtClean="0"/>
              <a:t>. We do not say </a:t>
            </a:r>
            <a:r>
              <a:rPr lang="en-US" b="1" dirty="0" smtClean="0"/>
              <a:t>rid</a:t>
            </a:r>
            <a:r>
              <a:rPr lang="en-US" dirty="0" smtClean="0">
                <a:cs typeface="Times New Roman" pitchFamily="18" charset="0"/>
              </a:rPr>
              <a:t>–</a:t>
            </a:r>
            <a:r>
              <a:rPr lang="en-US" b="1" dirty="0" err="1" smtClean="0"/>
              <a:t>dle</a:t>
            </a:r>
            <a:r>
              <a:rPr lang="en-US" dirty="0" smtClean="0"/>
              <a:t>.</a:t>
            </a:r>
          </a:p>
          <a:p>
            <a:pPr marL="119878" indent="-119878" eaLnBrk="1" hangingPunct="1">
              <a:buFontTx/>
              <a:buChar char="•"/>
            </a:pPr>
            <a:r>
              <a:rPr lang="en-US" dirty="0" smtClean="0"/>
              <a:t>Oral-language syllabication is different from what we are discussing here—the written, orthographic patterns that govern syllable division. Explain that syllable types are an orthographic convention specifically designed by the Anglo-Saxon in order to assist in decoding multisyllabic words.</a:t>
            </a:r>
          </a:p>
          <a:p>
            <a:pPr marL="119878" indent="-119878" eaLnBrk="1" hangingPunct="1">
              <a:buFontTx/>
              <a:buChar char="•"/>
            </a:pPr>
            <a:r>
              <a:rPr lang="en-US" dirty="0" smtClean="0"/>
              <a:t>The application of syllable conventions is helpful when breaking down written words to help with both spelling patterns and pronunciation of vowels.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9A7707A-0164-408F-BD2F-02A05115B2E9}" type="datetime8">
              <a:rPr lang="en-US"/>
              <a:pPr>
                <a:defRPr/>
              </a:pPr>
              <a:t>3/5/2013 2:53 PM</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z="1400">
                <a:solidFill>
                  <a:schemeClr val="tx2"/>
                </a:solidFill>
              </a:defRPr>
            </a:lvl1pPr>
          </a:lstStyle>
          <a:p>
            <a:pPr>
              <a:defRPr/>
            </a:pPr>
            <a:fld id="{4D20B722-785A-4082-83FD-7DE669A01CE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5DB8C99-BDF3-46FC-8824-C517FB7406D4}" type="datetime8">
              <a:rPr lang="en-US"/>
              <a:pPr>
                <a:defRPr/>
              </a:pPr>
              <a:t>3/5/2013 2:53 PM</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EB7063-E65A-4AE3-8FC6-695DABC25DB4}" type="slidenum">
              <a:rPr lang="en-US"/>
              <a:pPr>
                <a:defRPr/>
              </a:pPr>
              <a:t>‹#›</a:t>
            </a:fld>
            <a:endParaRPr lang="en-US" sz="1400"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4815C260-6023-425B-8B52-B5CA9175399A}" type="datetime8">
              <a:rPr lang="en-US"/>
              <a:pPr>
                <a:defRPr/>
              </a:pPr>
              <a:t>3/5/2013 2:53 PM</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713484F-D68C-435F-BF6A-59C29DD95E19}" type="slidenum">
              <a:rPr lang="en-US"/>
              <a:pPr>
                <a:defRPr/>
              </a:pPr>
              <a:t>‹#›</a:t>
            </a:fld>
            <a:endParaRPr lang="en-US" sz="1400" dirty="0">
              <a:solidFill>
                <a:srgbClr val="FFFFFF"/>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086600" cy="6302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0"/>
            <a:ext cx="8229600" cy="4724400"/>
          </a:xfrm>
        </p:spPr>
        <p:txBody>
          <a:bodyPr/>
          <a:lstStyle/>
          <a:p>
            <a:pPr lvl="0"/>
            <a:endParaRPr lang="en-US" noProof="0" smtClean="0"/>
          </a:p>
        </p:txBody>
      </p:sp>
    </p:spTree>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CFF0F23-0DCB-424B-9B1C-4569BD6597B1}" type="datetime8">
              <a:rPr lang="en-US"/>
              <a:pPr>
                <a:defRPr/>
              </a:pPr>
              <a:t>3/5/2013 2:53 PM</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z="1400">
                <a:solidFill>
                  <a:srgbClr val="FFFFFF"/>
                </a:solidFill>
              </a:defRPr>
            </a:lvl1pPr>
          </a:lstStyle>
          <a:p>
            <a:pPr>
              <a:defRPr/>
            </a:pPr>
            <a:fld id="{6DDC06E6-DE4C-44DF-B796-DC238E129E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7" name="Date Placeholder 11"/>
          <p:cNvSpPr>
            <a:spLocks noGrp="1"/>
          </p:cNvSpPr>
          <p:nvPr>
            <p:ph type="dt" sz="half" idx="10"/>
          </p:nvPr>
        </p:nvSpPr>
        <p:spPr/>
        <p:txBody>
          <a:bodyPr/>
          <a:lstStyle>
            <a:lvl1pPr>
              <a:defRPr/>
            </a:lvl1pPr>
          </a:lstStyle>
          <a:p>
            <a:pPr>
              <a:defRPr/>
            </a:pPr>
            <a:fld id="{B4476FA3-684E-4BCA-B58A-C2A82B2A5A83}" type="datetime8">
              <a:rPr lang="en-US"/>
              <a:pPr>
                <a:defRPr/>
              </a:pPr>
              <a:t>3/5/2013 2:53 PM</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EBFF192-10E4-4750-BD50-290F24E6D724}"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7"/>
          <p:cNvSpPr>
            <a:spLocks noGrp="1"/>
          </p:cNvSpPr>
          <p:nvPr>
            <p:ph type="dt" sz="half" idx="10"/>
          </p:nvPr>
        </p:nvSpPr>
        <p:spPr/>
        <p:txBody>
          <a:bodyPr rtlCol="0"/>
          <a:lstStyle>
            <a:lvl1pPr>
              <a:defRPr/>
            </a:lvl1pPr>
          </a:lstStyle>
          <a:p>
            <a:pPr>
              <a:defRPr/>
            </a:pPr>
            <a:fld id="{FFADD92C-85AA-4CD3-8E38-855744AAFBB5}" type="datetime8">
              <a:rPr lang="en-US"/>
              <a:pPr>
                <a:defRPr/>
              </a:pPr>
              <a:t>3/5/2013 2:53 PM</a:t>
            </a:fld>
            <a:endParaRPr lang="en-US"/>
          </a:p>
        </p:txBody>
      </p:sp>
      <p:sp>
        <p:nvSpPr>
          <p:cNvPr id="6" name="Slide Number Placeholder 9"/>
          <p:cNvSpPr>
            <a:spLocks noGrp="1"/>
          </p:cNvSpPr>
          <p:nvPr>
            <p:ph type="sldNum" sz="quarter" idx="11"/>
          </p:nvPr>
        </p:nvSpPr>
        <p:spPr/>
        <p:txBody>
          <a:bodyPr rtlCol="0"/>
          <a:lstStyle>
            <a:lvl1pPr>
              <a:defRPr sz="1400">
                <a:solidFill>
                  <a:srgbClr val="FFFFFF"/>
                </a:solidFill>
              </a:defRPr>
            </a:lvl1pPr>
          </a:lstStyle>
          <a:p>
            <a:pPr>
              <a:defRPr/>
            </a:pPr>
            <a:fld id="{1C6E10E5-4E7F-473E-8E1A-13340225650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4217840E-85FC-41DF-B010-875F7AB93D21}" type="datetime8">
              <a:rPr lang="en-US"/>
              <a:pPr>
                <a:defRPr/>
              </a:pPr>
              <a:t>3/5/2013 2:53 PM</a:t>
            </a:fld>
            <a:endParaRPr lang="en-US"/>
          </a:p>
        </p:txBody>
      </p:sp>
      <p:sp>
        <p:nvSpPr>
          <p:cNvPr id="8" name="Slide Number Placeholder 11"/>
          <p:cNvSpPr>
            <a:spLocks noGrp="1"/>
          </p:cNvSpPr>
          <p:nvPr>
            <p:ph type="sldNum" sz="quarter" idx="11"/>
          </p:nvPr>
        </p:nvSpPr>
        <p:spPr/>
        <p:txBody>
          <a:bodyPr rtlCol="0"/>
          <a:lstStyle>
            <a:lvl1pPr>
              <a:defRPr sz="1400">
                <a:solidFill>
                  <a:srgbClr val="FFFFFF"/>
                </a:solidFill>
              </a:defRPr>
            </a:lvl1pPr>
          </a:lstStyle>
          <a:p>
            <a:pPr>
              <a:defRPr/>
            </a:pPr>
            <a:fld id="{BCFEE3FD-3489-4708-82AF-1E4C8FF03D27}"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1B589E3-71C2-469B-B343-CEB7E4924AD2}" type="datetime8">
              <a:rPr lang="en-US"/>
              <a:pPr>
                <a:defRPr/>
              </a:pPr>
              <a:t>3/5/2013 2:53 PM</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z="1400">
                <a:solidFill>
                  <a:srgbClr val="FFFFFF"/>
                </a:solidFill>
              </a:defRPr>
            </a:lvl1pPr>
          </a:lstStyle>
          <a:p>
            <a:pPr>
              <a:defRPr/>
            </a:pPr>
            <a:fld id="{297A58BE-0493-4DAB-9D03-78440885C4A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5387A29-2935-4BF7-9DE8-3BA9CCB04C16}" type="datetime8">
              <a:rPr lang="en-US"/>
              <a:pPr>
                <a:defRPr/>
              </a:pPr>
              <a:t>3/5/2013 2:53 PM</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z="1400">
                <a:solidFill>
                  <a:schemeClr val="tx2"/>
                </a:solidFill>
              </a:defRPr>
            </a:lvl1pPr>
          </a:lstStyle>
          <a:p>
            <a:pPr>
              <a:defRPr/>
            </a:pPr>
            <a:fld id="{0A5C7F4C-5B5E-4165-AD02-B7CEF209548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9" descr="sm_pencil.png"/>
          <p:cNvPicPr>
            <a:picLocks noChangeAspect="1"/>
          </p:cNvPicPr>
          <p:nvPr userDrawn="1"/>
        </p:nvPicPr>
        <p:blipFill>
          <a:blip r:embed="rId2" cstate="print"/>
          <a:srcRect/>
          <a:stretch>
            <a:fillRect/>
          </a:stretch>
        </p:blipFill>
        <p:spPr bwMode="auto">
          <a:xfrm>
            <a:off x="612775" y="1755775"/>
            <a:ext cx="1614488" cy="2144713"/>
          </a:xfrm>
          <a:prstGeom prst="rect">
            <a:avLst/>
          </a:prstGeom>
          <a:noFill/>
          <a:ln w="50800" cap="sq" cmpd="dbl">
            <a:solidFill>
              <a:schemeClr val="accent2"/>
            </a:solidFill>
            <a:miter lim="800000"/>
            <a:headEnd/>
            <a:tailEnd/>
          </a:ln>
        </p:spPr>
      </p:pic>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dirty="0"/>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CEB805FC-6D15-4D02-AC41-C86C3CBF132E}" type="datetime8">
              <a:rPr lang="en-US"/>
              <a:pPr>
                <a:defRPr/>
              </a:pPr>
              <a:t>3/5/2013 2:53 PM</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sz="1400">
                <a:solidFill>
                  <a:srgbClr val="FFFFFF"/>
                </a:solidFill>
              </a:defRPr>
            </a:lvl1pPr>
          </a:lstStyle>
          <a:p>
            <a:pPr>
              <a:defRPr/>
            </a:pPr>
            <a:fld id="{492866D3-962B-4E38-967C-EBC16843528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2FD069A1-C05D-4D41-A0D7-8C56F17026EB}" type="datetime8">
              <a:rPr lang="en-US"/>
              <a:pPr>
                <a:defRPr/>
              </a:pPr>
              <a:t>3/5/2013 2:53 PM</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solidFill>
                  <a:srgbClr val="FFFFFF"/>
                </a:solidFill>
              </a:defRPr>
            </a:lvl1pPr>
          </a:lstStyle>
          <a:p>
            <a:pPr>
              <a:defRPr/>
            </a:pPr>
            <a:fld id="{95548BD1-57D7-4FD8-99CC-960291360382}"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fontAlgn="auto">
              <a:spcBef>
                <a:spcPts val="0"/>
              </a:spcBef>
              <a:spcAft>
                <a:spcPts val="0"/>
              </a:spcAft>
              <a:defRPr sz="1400">
                <a:solidFill>
                  <a:schemeClr val="tx2"/>
                </a:solidFill>
                <a:latin typeface="+mn-lt"/>
                <a:cs typeface="+mn-cs"/>
              </a:defRPr>
            </a:lvl1pPr>
          </a:lstStyle>
          <a:p>
            <a:pPr>
              <a:defRPr/>
            </a:pPr>
            <a:fld id="{C8626935-933C-43D6-9E39-3B5907EB4725}" type="datetime8">
              <a:rPr lang="en-US"/>
              <a:pPr>
                <a:defRPr/>
              </a:pPr>
              <a:t>3/5/2013 2:53 PM</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fontAlgn="auto">
              <a:spcBef>
                <a:spcPts val="0"/>
              </a:spcBef>
              <a:spcAft>
                <a:spcPts val="0"/>
              </a:spcAft>
              <a:defRPr sz="1400">
                <a:solidFill>
                  <a:schemeClr val="tx2"/>
                </a:solidFill>
                <a:latin typeface="+mn-lt"/>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fontAlgn="auto">
              <a:spcBef>
                <a:spcPts val="0"/>
              </a:spcBef>
              <a:spcAft>
                <a:spcPts val="0"/>
              </a:spcAft>
              <a:defRPr sz="1200" b="1">
                <a:solidFill>
                  <a:schemeClr val="tx2"/>
                </a:solidFill>
                <a:latin typeface="+mn-lt"/>
                <a:cs typeface="+mn-cs"/>
              </a:defRPr>
            </a:lvl1pPr>
          </a:lstStyle>
          <a:p>
            <a:pPr>
              <a:defRPr/>
            </a:pPr>
            <a:fld id="{483ACE15-EED0-446F-B3A5-A8FFFA9541E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C32D2E"/>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4AA3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286000" y="4343400"/>
            <a:ext cx="6477000" cy="1447800"/>
          </a:xfrm>
        </p:spPr>
        <p:txBody>
          <a:bodyPr>
            <a:normAutofit fontScale="90000"/>
          </a:bodyPr>
          <a:lstStyle/>
          <a:p>
            <a:pPr eaLnBrk="1" fontAlgn="auto" hangingPunct="1">
              <a:spcAft>
                <a:spcPts val="0"/>
              </a:spcAft>
              <a:defRPr/>
            </a:pPr>
            <a:r>
              <a:rPr lang="en-US" dirty="0" smtClean="0">
                <a:solidFill>
                  <a:schemeClr val="accent1">
                    <a:lumMod val="75000"/>
                  </a:schemeClr>
                </a:solidFill>
              </a:rPr>
              <a:t>Specialized instruction in Written Expression: The challenges of Learning to Write </a:t>
            </a:r>
            <a:endParaRPr lang="en-US" dirty="0">
              <a:solidFill>
                <a:schemeClr val="accent1">
                  <a:lumMod val="75000"/>
                </a:schemeClr>
              </a:solidFill>
            </a:endParaRPr>
          </a:p>
        </p:txBody>
      </p:sp>
      <p:sp>
        <p:nvSpPr>
          <p:cNvPr id="3" name="Rectangle 2"/>
          <p:cNvSpPr>
            <a:spLocks noGrp="1"/>
          </p:cNvSpPr>
          <p:nvPr>
            <p:ph type="subTitle" idx="1"/>
          </p:nvPr>
        </p:nvSpPr>
        <p:spPr>
          <a:xfrm>
            <a:off x="2362200" y="6049963"/>
            <a:ext cx="6705600" cy="685800"/>
          </a:xfrm>
        </p:spPr>
        <p:txBody>
          <a:bodyPr>
            <a:normAutofit fontScale="92500" lnSpcReduction="20000"/>
          </a:bodyPr>
          <a:lstStyle/>
          <a:p>
            <a:pPr eaLnBrk="1" fontAlgn="auto" hangingPunct="1">
              <a:spcAft>
                <a:spcPts val="0"/>
              </a:spcAft>
              <a:buFont typeface="Wingdings"/>
              <a:buNone/>
              <a:defRPr/>
            </a:pPr>
            <a:r>
              <a:rPr lang="en-US" dirty="0" smtClean="0"/>
              <a:t>Robert W. Frantum-Allen</a:t>
            </a:r>
            <a:br>
              <a:rPr lang="en-US" dirty="0" smtClean="0"/>
            </a:br>
            <a:r>
              <a:rPr lang="en-US" dirty="0" smtClean="0"/>
              <a:t>PDU March 1, 2012 Session Five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Box 3"/>
          <p:cNvSpPr txBox="1">
            <a:spLocks noChangeArrowheads="1"/>
          </p:cNvSpPr>
          <p:nvPr/>
        </p:nvSpPr>
        <p:spPr bwMode="auto">
          <a:xfrm>
            <a:off x="152400" y="228600"/>
            <a:ext cx="8763000" cy="584200"/>
          </a:xfrm>
          <a:prstGeom prst="rect">
            <a:avLst/>
          </a:prstGeom>
          <a:noFill/>
          <a:ln w="9525">
            <a:noFill/>
            <a:miter lim="800000"/>
            <a:headEnd/>
            <a:tailEnd/>
          </a:ln>
        </p:spPr>
        <p:txBody>
          <a:bodyPr>
            <a:spAutoFit/>
          </a:bodyPr>
          <a:lstStyle/>
          <a:p>
            <a:r>
              <a:rPr lang="en-US" sz="3200"/>
              <a:t>The letter E at the end of a word.</a:t>
            </a:r>
          </a:p>
        </p:txBody>
      </p:sp>
      <p:sp>
        <p:nvSpPr>
          <p:cNvPr id="59395" name="TextBox 4"/>
          <p:cNvSpPr txBox="1">
            <a:spLocks noChangeArrowheads="1"/>
          </p:cNvSpPr>
          <p:nvPr/>
        </p:nvSpPr>
        <p:spPr bwMode="auto">
          <a:xfrm>
            <a:off x="381000" y="1371600"/>
            <a:ext cx="8458200" cy="5354638"/>
          </a:xfrm>
          <a:prstGeom prst="rect">
            <a:avLst/>
          </a:prstGeom>
          <a:noFill/>
          <a:ln w="9525">
            <a:noFill/>
            <a:miter lim="800000"/>
            <a:headEnd/>
            <a:tailEnd/>
          </a:ln>
        </p:spPr>
        <p:txBody>
          <a:bodyPr>
            <a:spAutoFit/>
          </a:bodyPr>
          <a:lstStyle/>
          <a:p>
            <a:r>
              <a:rPr lang="en-US" sz="3600" dirty="0">
                <a:solidFill>
                  <a:srgbClr val="002060"/>
                </a:solidFill>
              </a:rPr>
              <a:t>time		have 	chance		blue</a:t>
            </a:r>
          </a:p>
          <a:p>
            <a:r>
              <a:rPr lang="en-US" sz="3600" dirty="0">
                <a:solidFill>
                  <a:srgbClr val="002060"/>
                </a:solidFill>
              </a:rPr>
              <a:t>charge	little		give			alike</a:t>
            </a:r>
          </a:p>
          <a:p>
            <a:r>
              <a:rPr lang="en-US" sz="3600" dirty="0">
                <a:solidFill>
                  <a:srgbClr val="002060"/>
                </a:solidFill>
              </a:rPr>
              <a:t>are		like		come		live	</a:t>
            </a:r>
          </a:p>
          <a:p>
            <a:r>
              <a:rPr lang="en-US" sz="3600" dirty="0">
                <a:solidFill>
                  <a:srgbClr val="002060"/>
                </a:solidFill>
              </a:rPr>
              <a:t>late		five		house		love</a:t>
            </a:r>
          </a:p>
          <a:p>
            <a:r>
              <a:rPr lang="en-US" sz="3600" dirty="0">
                <a:solidFill>
                  <a:srgbClr val="002060"/>
                </a:solidFill>
              </a:rPr>
              <a:t>some	apple	nine			face</a:t>
            </a:r>
          </a:p>
          <a:p>
            <a:r>
              <a:rPr lang="en-US" sz="3600" dirty="0">
                <a:solidFill>
                  <a:srgbClr val="002060"/>
                </a:solidFill>
              </a:rPr>
              <a:t>ride		white	race			page	</a:t>
            </a:r>
          </a:p>
          <a:p>
            <a:r>
              <a:rPr lang="en-US" sz="3600" dirty="0">
                <a:solidFill>
                  <a:srgbClr val="002060"/>
                </a:solidFill>
              </a:rPr>
              <a:t>dance	brave	</a:t>
            </a:r>
            <a:r>
              <a:rPr lang="en-US" sz="3600" dirty="0" smtClean="0">
                <a:solidFill>
                  <a:srgbClr val="002060"/>
                </a:solidFill>
              </a:rPr>
              <a:t>house </a:t>
            </a:r>
            <a:r>
              <a:rPr lang="en-US" sz="3600" dirty="0">
                <a:solidFill>
                  <a:srgbClr val="002060"/>
                </a:solidFill>
              </a:rPr>
              <a:t>		</a:t>
            </a:r>
            <a:r>
              <a:rPr lang="en-US" sz="3600" dirty="0" smtClean="0">
                <a:solidFill>
                  <a:srgbClr val="002060"/>
                </a:solidFill>
              </a:rPr>
              <a:t>wire</a:t>
            </a:r>
            <a:endParaRPr lang="en-US" sz="3600" dirty="0">
              <a:solidFill>
                <a:srgbClr val="002060"/>
              </a:solidFill>
            </a:endParaRPr>
          </a:p>
          <a:p>
            <a:r>
              <a:rPr lang="en-US" sz="3600" dirty="0">
                <a:solidFill>
                  <a:srgbClr val="002060"/>
                </a:solidFill>
              </a:rPr>
              <a:t>tire		side					more</a:t>
            </a:r>
          </a:p>
          <a:p>
            <a:r>
              <a:rPr lang="en-US" sz="3600" dirty="0">
                <a:solidFill>
                  <a:srgbClr val="002060"/>
                </a:solidFill>
              </a:rPr>
              <a:t>mile		care	</a:t>
            </a:r>
            <a:r>
              <a:rPr lang="en-US" dirty="0">
                <a:solidFill>
                  <a:srgbClr val="002060"/>
                </a:solidFill>
              </a:rPr>
              <a:t>	</a:t>
            </a:r>
          </a:p>
          <a:p>
            <a:endParaRPr lang="en-US" dirty="0"/>
          </a:p>
        </p:txBody>
      </p:sp>
      <p:pic>
        <p:nvPicPr>
          <p:cNvPr id="59397"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0" y="0"/>
            <a:ext cx="3962400" cy="630238"/>
          </a:xfrm>
        </p:spPr>
        <p:txBody>
          <a:bodyPr/>
          <a:lstStyle/>
          <a:p>
            <a:pPr eaLnBrk="1" hangingPunct="1">
              <a:defRPr/>
            </a:pPr>
            <a:r>
              <a:rPr lang="en-US" sz="2800" b="1" smtClean="0"/>
              <a:t>Why Teach Syllables?</a:t>
            </a:r>
          </a:p>
        </p:txBody>
      </p:sp>
      <p:sp>
        <p:nvSpPr>
          <p:cNvPr id="119811" name="Rectangle 3"/>
          <p:cNvSpPr>
            <a:spLocks noGrp="1" noChangeArrowheads="1"/>
          </p:cNvSpPr>
          <p:nvPr>
            <p:ph type="body" idx="1"/>
          </p:nvPr>
        </p:nvSpPr>
        <p:spPr>
          <a:xfrm>
            <a:off x="1146175" y="1414463"/>
            <a:ext cx="7239000" cy="4191000"/>
          </a:xfrm>
        </p:spPr>
        <p:txBody>
          <a:bodyPr/>
          <a:lstStyle/>
          <a:p>
            <a:pPr eaLnBrk="1" hangingPunct="1">
              <a:lnSpc>
                <a:spcPct val="90000"/>
              </a:lnSpc>
              <a:buSzTx/>
            </a:pPr>
            <a:r>
              <a:rPr lang="en-US" sz="2400" smtClean="0"/>
              <a:t>To “chunk” unfamiliar words accurately and quickly:</a:t>
            </a:r>
            <a:r>
              <a:rPr lang="en-US" sz="2400" smtClean="0">
                <a:solidFill>
                  <a:schemeClr val="bg2"/>
                </a:solidFill>
              </a:rPr>
              <a:t>		</a:t>
            </a:r>
            <a:endParaRPr lang="en-US" sz="2400" smtClean="0">
              <a:solidFill>
                <a:schemeClr val="tx2"/>
              </a:solidFill>
            </a:endParaRPr>
          </a:p>
          <a:p>
            <a:pPr eaLnBrk="1" hangingPunct="1">
              <a:lnSpc>
                <a:spcPct val="90000"/>
              </a:lnSpc>
              <a:buSzTx/>
              <a:buFontTx/>
              <a:buNone/>
            </a:pPr>
            <a:r>
              <a:rPr lang="en-US" sz="2400" smtClean="0">
                <a:solidFill>
                  <a:schemeClr val="tx2"/>
                </a:solidFill>
              </a:rPr>
              <a:t>		</a:t>
            </a:r>
            <a:r>
              <a:rPr lang="en-US" sz="2200" b="1" smtClean="0">
                <a:solidFill>
                  <a:schemeClr val="tx2"/>
                </a:solidFill>
              </a:rPr>
              <a:t>reincarnation, accomplishment</a:t>
            </a:r>
            <a:endParaRPr lang="en-US" sz="2200" smtClean="0">
              <a:solidFill>
                <a:schemeClr val="tx2"/>
              </a:solidFill>
            </a:endParaRPr>
          </a:p>
          <a:p>
            <a:pPr eaLnBrk="1" hangingPunct="1">
              <a:lnSpc>
                <a:spcPct val="90000"/>
              </a:lnSpc>
              <a:buSzTx/>
            </a:pPr>
            <a:r>
              <a:rPr lang="en-US" sz="2400" smtClean="0"/>
              <a:t>To distinguish similar words:</a:t>
            </a:r>
          </a:p>
          <a:p>
            <a:pPr eaLnBrk="1" hangingPunct="1">
              <a:lnSpc>
                <a:spcPct val="90000"/>
              </a:lnSpc>
              <a:buSzTx/>
              <a:buFontTx/>
              <a:buNone/>
            </a:pPr>
            <a:r>
              <a:rPr lang="en-US" sz="2400" smtClean="0"/>
              <a:t>		</a:t>
            </a:r>
            <a:r>
              <a:rPr lang="en-US" sz="2200" b="1" smtClean="0">
                <a:solidFill>
                  <a:schemeClr val="tx2"/>
                </a:solidFill>
              </a:rPr>
              <a:t>scarred – scary					ripping – ripening</a:t>
            </a:r>
          </a:p>
          <a:p>
            <a:pPr eaLnBrk="1" hangingPunct="1">
              <a:lnSpc>
                <a:spcPct val="90000"/>
              </a:lnSpc>
              <a:buSzTx/>
              <a:buFontTx/>
              <a:buNone/>
            </a:pPr>
            <a:r>
              <a:rPr lang="en-US" sz="2200" b="1" smtClean="0">
                <a:solidFill>
                  <a:schemeClr val="tx2"/>
                </a:solidFill>
              </a:rPr>
              <a:t>		slimmer – slimy</a:t>
            </a:r>
          </a:p>
          <a:p>
            <a:pPr eaLnBrk="1" hangingPunct="1">
              <a:lnSpc>
                <a:spcPct val="90000"/>
              </a:lnSpc>
              <a:buSzTx/>
            </a:pPr>
            <a:r>
              <a:rPr lang="en-US" sz="2400" smtClean="0"/>
              <a:t>To remember spelling:</a:t>
            </a:r>
          </a:p>
          <a:p>
            <a:pPr eaLnBrk="1" hangingPunct="1">
              <a:lnSpc>
                <a:spcPct val="90000"/>
              </a:lnSpc>
              <a:buSzTx/>
              <a:buFontTx/>
              <a:buNone/>
            </a:pPr>
            <a:r>
              <a:rPr lang="en-US" sz="2400" i="1" smtClean="0">
                <a:solidFill>
                  <a:schemeClr val="bg2"/>
                </a:solidFill>
              </a:rPr>
              <a:t>		</a:t>
            </a:r>
            <a:r>
              <a:rPr lang="en-US" sz="2200" b="1" smtClean="0">
                <a:solidFill>
                  <a:schemeClr val="tx2"/>
                </a:solidFill>
              </a:rPr>
              <a:t>written, writing</a:t>
            </a:r>
          </a:p>
          <a:p>
            <a:pPr eaLnBrk="1" hangingPunct="1">
              <a:lnSpc>
                <a:spcPct val="90000"/>
              </a:lnSpc>
              <a:buSzTx/>
              <a:buFontTx/>
              <a:buNone/>
            </a:pPr>
            <a:r>
              <a:rPr lang="en-US" sz="2200" b="1" smtClean="0">
                <a:solidFill>
                  <a:schemeClr val="tx2"/>
                </a:solidFill>
              </a:rPr>
              <a:t>		grapple, maple</a:t>
            </a:r>
          </a:p>
          <a:p>
            <a:pPr eaLnBrk="1" hangingPunct="1">
              <a:lnSpc>
                <a:spcPct val="90000"/>
              </a:lnSpc>
              <a:buFontTx/>
              <a:buNone/>
            </a:pPr>
            <a:r>
              <a:rPr lang="en-US" sz="2200" b="1" smtClean="0">
                <a:solidFill>
                  <a:schemeClr val="tx2"/>
                </a:solidFill>
              </a:rPr>
              <a:t>		misspelled, accommodate</a:t>
            </a:r>
          </a:p>
        </p:txBody>
      </p:sp>
      <p:sp>
        <p:nvSpPr>
          <p:cNvPr id="119812" name="Text Box 5"/>
          <p:cNvSpPr txBox="1">
            <a:spLocks noChangeArrowheads="1"/>
          </p:cNvSpPr>
          <p:nvPr/>
        </p:nvSpPr>
        <p:spPr bwMode="auto">
          <a:xfrm>
            <a:off x="8621713" y="6583363"/>
            <a:ext cx="522287" cy="274637"/>
          </a:xfrm>
          <a:prstGeom prst="rect">
            <a:avLst/>
          </a:prstGeom>
          <a:noFill/>
          <a:ln w="9525">
            <a:noFill/>
            <a:miter lim="800000"/>
            <a:headEnd/>
            <a:tailEnd/>
          </a:ln>
        </p:spPr>
        <p:txBody>
          <a:bodyPr>
            <a:spAutoFit/>
          </a:bodyPr>
          <a:lstStyle/>
          <a:p>
            <a:pPr algn="l">
              <a:spcBef>
                <a:spcPct val="50000"/>
              </a:spcBef>
            </a:pPr>
            <a:r>
              <a:rPr lang="en-US" sz="1200" b="0">
                <a:solidFill>
                  <a:srgbClr val="FF0000"/>
                </a:solidFill>
                <a:latin typeface="Times New Roman" pitchFamily="18" charset="0"/>
              </a:rPr>
              <a:t>p. 50</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0" y="0"/>
            <a:ext cx="7867650" cy="630238"/>
          </a:xfrm>
        </p:spPr>
        <p:txBody>
          <a:bodyPr/>
          <a:lstStyle/>
          <a:p>
            <a:pPr eaLnBrk="1" hangingPunct="1">
              <a:defRPr/>
            </a:pPr>
            <a:r>
              <a:rPr lang="en-US" sz="2800" b="1" smtClean="0"/>
              <a:t>Spoken and Written Syllables Are Different</a:t>
            </a:r>
          </a:p>
        </p:txBody>
      </p:sp>
      <p:sp>
        <p:nvSpPr>
          <p:cNvPr id="120835" name="Rectangle 3"/>
          <p:cNvSpPr>
            <a:spLocks noGrp="1" noChangeArrowheads="1"/>
          </p:cNvSpPr>
          <p:nvPr>
            <p:ph type="body" idx="1"/>
          </p:nvPr>
        </p:nvSpPr>
        <p:spPr>
          <a:xfrm>
            <a:off x="838200" y="1905000"/>
            <a:ext cx="7467600" cy="4419600"/>
          </a:xfrm>
        </p:spPr>
        <p:txBody>
          <a:bodyPr/>
          <a:lstStyle/>
          <a:p>
            <a:pPr algn="ctr" eaLnBrk="1" hangingPunct="1">
              <a:buFontTx/>
              <a:buNone/>
            </a:pPr>
            <a:r>
              <a:rPr lang="en-US" sz="2400" dirty="0" smtClean="0"/>
              <a:t>The syllable breaks that seem natural in speech do</a:t>
            </a:r>
          </a:p>
          <a:p>
            <a:pPr algn="ctr" eaLnBrk="1" hangingPunct="1">
              <a:buFontTx/>
              <a:buNone/>
            </a:pPr>
            <a:r>
              <a:rPr lang="en-US" sz="2400" u="sng" dirty="0" smtClean="0"/>
              <a:t>not</a:t>
            </a:r>
            <a:r>
              <a:rPr lang="en-US" sz="2400" dirty="0" smtClean="0"/>
              <a:t> guide conventions for dividing written syllables. </a:t>
            </a:r>
          </a:p>
          <a:p>
            <a:pPr eaLnBrk="1" hangingPunct="1">
              <a:buFontTx/>
              <a:buNone/>
            </a:pPr>
            <a:endParaRPr lang="en-US" sz="2400" dirty="0" smtClean="0"/>
          </a:p>
          <a:p>
            <a:pPr eaLnBrk="1" hangingPunct="1">
              <a:buSzTx/>
            </a:pPr>
            <a:r>
              <a:rPr lang="en-US" sz="2400" dirty="0" smtClean="0"/>
              <a:t>Say these words aloud. </a:t>
            </a:r>
          </a:p>
          <a:p>
            <a:pPr eaLnBrk="1" hangingPunct="1">
              <a:buSzTx/>
            </a:pPr>
            <a:r>
              <a:rPr lang="en-US" sz="2400" dirty="0" smtClean="0"/>
              <a:t>Where do you hear the syllable boundaries?</a:t>
            </a:r>
          </a:p>
          <a:p>
            <a:pPr lvl="1" eaLnBrk="1" hangingPunct="1">
              <a:buFontTx/>
              <a:buNone/>
            </a:pPr>
            <a:r>
              <a:rPr lang="en-US" b="1" dirty="0" smtClean="0"/>
              <a:t>	bridle – riddle</a:t>
            </a:r>
          </a:p>
          <a:p>
            <a:pPr lvl="1" eaLnBrk="1" hangingPunct="1">
              <a:buFontTx/>
              <a:buNone/>
            </a:pPr>
            <a:r>
              <a:rPr lang="en-US" b="1" dirty="0" smtClean="0"/>
              <a:t>	table – tatter</a:t>
            </a:r>
          </a:p>
          <a:p>
            <a:pPr lvl="1" eaLnBrk="1" hangingPunct="1">
              <a:buFontTx/>
              <a:buNone/>
            </a:pPr>
            <a:r>
              <a:rPr lang="en-US" b="1" dirty="0" smtClean="0"/>
              <a:t>	even – ever</a:t>
            </a:r>
          </a:p>
          <a:p>
            <a:pPr algn="ctr" eaLnBrk="1" hangingPunct="1">
              <a:buFontTx/>
              <a:buNone/>
            </a:pPr>
            <a:r>
              <a:rPr lang="en-US" dirty="0" smtClean="0"/>
              <a:t>	</a:t>
            </a:r>
          </a:p>
        </p:txBody>
      </p:sp>
      <p:sp>
        <p:nvSpPr>
          <p:cNvPr id="120836" name="Text Box 5"/>
          <p:cNvSpPr txBox="1">
            <a:spLocks noChangeArrowheads="1"/>
          </p:cNvSpPr>
          <p:nvPr/>
        </p:nvSpPr>
        <p:spPr bwMode="auto">
          <a:xfrm>
            <a:off x="1752600" y="4876800"/>
            <a:ext cx="6858000" cy="519113"/>
          </a:xfrm>
          <a:prstGeom prst="rect">
            <a:avLst/>
          </a:prstGeom>
          <a:noFill/>
          <a:ln w="9525">
            <a:noFill/>
            <a:miter lim="800000"/>
            <a:headEnd/>
            <a:tailEnd/>
          </a:ln>
        </p:spPr>
        <p:txBody>
          <a:bodyPr>
            <a:spAutoFit/>
          </a:bodyPr>
          <a:lstStyle/>
          <a:p>
            <a:pPr algn="l">
              <a:spcBef>
                <a:spcPct val="50000"/>
              </a:spcBef>
            </a:pPr>
            <a:endParaRPr lang="en-US" b="0">
              <a:solidFill>
                <a:schemeClr val="bg2"/>
              </a:solidFill>
              <a:latin typeface="Times New Roman" pitchFamily="18" charset="0"/>
            </a:endParaRPr>
          </a:p>
        </p:txBody>
      </p:sp>
      <p:sp>
        <p:nvSpPr>
          <p:cNvPr id="120837" name="Text Box 6"/>
          <p:cNvSpPr txBox="1">
            <a:spLocks noChangeArrowheads="1"/>
          </p:cNvSpPr>
          <p:nvPr/>
        </p:nvSpPr>
        <p:spPr bwMode="auto">
          <a:xfrm>
            <a:off x="8562975" y="6583363"/>
            <a:ext cx="581025"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50</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0" y="0"/>
            <a:ext cx="3429000" cy="630238"/>
          </a:xfrm>
        </p:spPr>
        <p:txBody>
          <a:bodyPr/>
          <a:lstStyle/>
          <a:p>
            <a:pPr eaLnBrk="1" hangingPunct="1">
              <a:defRPr/>
            </a:pPr>
            <a:r>
              <a:rPr lang="en-US" sz="2800" b="1" smtClean="0"/>
              <a:t>Six Syllable Types</a:t>
            </a:r>
          </a:p>
        </p:txBody>
      </p:sp>
      <p:sp>
        <p:nvSpPr>
          <p:cNvPr id="122883" name="Rectangle 3"/>
          <p:cNvSpPr>
            <a:spLocks noGrp="1" noChangeArrowheads="1"/>
          </p:cNvSpPr>
          <p:nvPr>
            <p:ph type="body" sz="half" idx="1"/>
          </p:nvPr>
        </p:nvSpPr>
        <p:spPr>
          <a:xfrm>
            <a:off x="1204913" y="1387475"/>
            <a:ext cx="4071937" cy="4217988"/>
          </a:xfrm>
        </p:spPr>
        <p:txBody>
          <a:bodyPr/>
          <a:lstStyle/>
          <a:p>
            <a:pPr marL="347663" indent="-347663" eaLnBrk="1" hangingPunct="1">
              <a:spcBef>
                <a:spcPct val="30000"/>
              </a:spcBef>
              <a:buFontTx/>
              <a:buNone/>
            </a:pPr>
            <a:r>
              <a:rPr lang="en-US" sz="2400" b="1" smtClean="0">
                <a:solidFill>
                  <a:srgbClr val="FB5F4F"/>
                </a:solidFill>
              </a:rPr>
              <a:t>1.</a:t>
            </a:r>
            <a:r>
              <a:rPr lang="en-US" sz="2400" smtClean="0"/>
              <a:t> Closed</a:t>
            </a:r>
          </a:p>
          <a:p>
            <a:pPr marL="347663" indent="-347663" eaLnBrk="1" hangingPunct="1">
              <a:spcBef>
                <a:spcPct val="0"/>
              </a:spcBef>
              <a:buFontTx/>
              <a:buNone/>
            </a:pPr>
            <a:r>
              <a:rPr lang="en-US" sz="2400" smtClean="0"/>
              <a:t>	</a:t>
            </a:r>
            <a:r>
              <a:rPr lang="en-US" sz="2400" b="1" smtClean="0">
                <a:solidFill>
                  <a:schemeClr val="tx2"/>
                </a:solidFill>
              </a:rPr>
              <a:t>pet, cats</a:t>
            </a:r>
          </a:p>
          <a:p>
            <a:pPr marL="347663" indent="-347663" eaLnBrk="1" hangingPunct="1">
              <a:spcBef>
                <a:spcPct val="0"/>
              </a:spcBef>
              <a:buFontTx/>
              <a:buNone/>
            </a:pPr>
            <a:endParaRPr lang="en-US" b="1" smtClean="0"/>
          </a:p>
          <a:p>
            <a:pPr marL="347663" indent="-347663" eaLnBrk="1" hangingPunct="1">
              <a:buFontTx/>
              <a:buNone/>
            </a:pPr>
            <a:r>
              <a:rPr lang="en-US" sz="2400" b="1" smtClean="0">
                <a:solidFill>
                  <a:srgbClr val="FB5F4F"/>
                </a:solidFill>
              </a:rPr>
              <a:t>2.</a:t>
            </a:r>
            <a:r>
              <a:rPr lang="en-US" sz="2400" smtClean="0"/>
              <a:t> Vowel-Consonant-</a:t>
            </a:r>
            <a:r>
              <a:rPr lang="en-US" sz="2400" b="1" smtClean="0"/>
              <a:t>e</a:t>
            </a:r>
          </a:p>
          <a:p>
            <a:pPr marL="347663" indent="-347663" eaLnBrk="1" hangingPunct="1">
              <a:buFontTx/>
              <a:buNone/>
            </a:pPr>
            <a:r>
              <a:rPr lang="en-US" sz="2400" smtClean="0"/>
              <a:t>	</a:t>
            </a:r>
            <a:r>
              <a:rPr lang="en-US" sz="2400" b="1" smtClean="0">
                <a:solidFill>
                  <a:schemeClr val="tx2"/>
                </a:solidFill>
              </a:rPr>
              <a:t>slide, scare, cute</a:t>
            </a:r>
          </a:p>
          <a:p>
            <a:pPr marL="347663" indent="-347663" eaLnBrk="1" hangingPunct="1">
              <a:buFontTx/>
              <a:buNone/>
            </a:pPr>
            <a:endParaRPr lang="en-US" sz="2400" smtClean="0"/>
          </a:p>
          <a:p>
            <a:pPr marL="347663" indent="-347663" eaLnBrk="1" hangingPunct="1">
              <a:buFontTx/>
              <a:buNone/>
            </a:pPr>
            <a:r>
              <a:rPr lang="en-US" sz="2400" b="1" smtClean="0">
                <a:solidFill>
                  <a:srgbClr val="FB5F4F"/>
                </a:solidFill>
              </a:rPr>
              <a:t>3.</a:t>
            </a:r>
            <a:r>
              <a:rPr lang="en-US" sz="2400" smtClean="0"/>
              <a:t> Open</a:t>
            </a:r>
          </a:p>
          <a:p>
            <a:pPr marL="347663" indent="-347663" eaLnBrk="1" hangingPunct="1">
              <a:buFontTx/>
              <a:buNone/>
            </a:pPr>
            <a:r>
              <a:rPr lang="en-US" sz="2400" smtClean="0">
                <a:solidFill>
                  <a:schemeClr val="tx2"/>
                </a:solidFill>
              </a:rPr>
              <a:t>	</a:t>
            </a:r>
            <a:r>
              <a:rPr lang="en-US" sz="2400" b="1" u="sng" smtClean="0">
                <a:solidFill>
                  <a:schemeClr val="tx2"/>
                </a:solidFill>
              </a:rPr>
              <a:t>ri</a:t>
            </a:r>
            <a:r>
              <a:rPr lang="en-US" sz="2400" b="1" smtClean="0">
                <a:solidFill>
                  <a:schemeClr val="tx2"/>
                </a:solidFill>
              </a:rPr>
              <a:t>-pen</a:t>
            </a:r>
          </a:p>
        </p:txBody>
      </p:sp>
      <p:sp>
        <p:nvSpPr>
          <p:cNvPr id="122884" name="Rectangle 4"/>
          <p:cNvSpPr>
            <a:spLocks noGrp="1" noChangeArrowheads="1"/>
          </p:cNvSpPr>
          <p:nvPr>
            <p:ph type="body" sz="half" idx="2"/>
          </p:nvPr>
        </p:nvSpPr>
        <p:spPr>
          <a:xfrm>
            <a:off x="5068888" y="1387475"/>
            <a:ext cx="3548062" cy="3505200"/>
          </a:xfrm>
        </p:spPr>
        <p:txBody>
          <a:bodyPr/>
          <a:lstStyle/>
          <a:p>
            <a:pPr marL="228600" indent="-228600" eaLnBrk="1" hangingPunct="1">
              <a:buFontTx/>
              <a:buNone/>
            </a:pPr>
            <a:r>
              <a:rPr lang="en-US" sz="2400" b="1" smtClean="0">
                <a:solidFill>
                  <a:srgbClr val="FB5F4F"/>
                </a:solidFill>
              </a:rPr>
              <a:t>4.</a:t>
            </a:r>
            <a:r>
              <a:rPr lang="en-US" sz="2400" smtClean="0"/>
              <a:t> Vowel Team</a:t>
            </a:r>
            <a:endParaRPr lang="en-US" sz="2400" b="1" smtClean="0"/>
          </a:p>
          <a:p>
            <a:pPr marL="800100" lvl="1" indent="-457200" eaLnBrk="1" hangingPunct="1">
              <a:lnSpc>
                <a:spcPct val="90000"/>
              </a:lnSpc>
              <a:spcBef>
                <a:spcPct val="20000"/>
              </a:spcBef>
              <a:buFontTx/>
              <a:buNone/>
            </a:pPr>
            <a:r>
              <a:rPr lang="en-US" b="1" smtClean="0">
                <a:solidFill>
                  <a:schemeClr val="tx2"/>
                </a:solidFill>
              </a:rPr>
              <a:t>t</a:t>
            </a:r>
            <a:r>
              <a:rPr lang="en-US" b="1" u="sng" smtClean="0">
                <a:solidFill>
                  <a:schemeClr val="tx2"/>
                </a:solidFill>
              </a:rPr>
              <a:t>ee</a:t>
            </a:r>
            <a:r>
              <a:rPr lang="en-US" b="1" smtClean="0">
                <a:solidFill>
                  <a:schemeClr val="tx2"/>
                </a:solidFill>
              </a:rPr>
              <a:t>th</a:t>
            </a:r>
          </a:p>
          <a:p>
            <a:pPr marL="800100" lvl="1" indent="-457200" eaLnBrk="1" hangingPunct="1">
              <a:lnSpc>
                <a:spcPct val="90000"/>
              </a:lnSpc>
              <a:spcBef>
                <a:spcPct val="20000"/>
              </a:spcBef>
              <a:buFontTx/>
              <a:buNone/>
            </a:pPr>
            <a:endParaRPr lang="en-US" b="1" smtClean="0"/>
          </a:p>
          <a:p>
            <a:pPr marL="228600" indent="-228600" eaLnBrk="1" hangingPunct="1">
              <a:buFontTx/>
              <a:buNone/>
            </a:pPr>
            <a:r>
              <a:rPr lang="en-US" sz="2400" b="1" smtClean="0">
                <a:solidFill>
                  <a:srgbClr val="FB5F4F"/>
                </a:solidFill>
              </a:rPr>
              <a:t>5.</a:t>
            </a:r>
            <a:r>
              <a:rPr lang="en-US" sz="2400" smtClean="0"/>
              <a:t> Vowel-</a:t>
            </a:r>
            <a:r>
              <a:rPr lang="en-US" sz="2400" b="1" smtClean="0"/>
              <a:t>r</a:t>
            </a:r>
          </a:p>
          <a:p>
            <a:pPr marL="228600" indent="-228600" eaLnBrk="1" hangingPunct="1">
              <a:buFontTx/>
              <a:buNone/>
            </a:pPr>
            <a:r>
              <a:rPr lang="en-US" sz="2400" b="1" smtClean="0"/>
              <a:t>	 </a:t>
            </a:r>
            <a:r>
              <a:rPr lang="en-US" sz="2400" b="1" smtClean="0">
                <a:solidFill>
                  <a:schemeClr val="tx2"/>
                </a:solidFill>
              </a:rPr>
              <a:t>car, bird, her</a:t>
            </a:r>
          </a:p>
          <a:p>
            <a:pPr marL="228600" indent="-228600" eaLnBrk="1" hangingPunct="1">
              <a:lnSpc>
                <a:spcPct val="90000"/>
              </a:lnSpc>
              <a:buFontTx/>
              <a:buNone/>
            </a:pPr>
            <a:endParaRPr lang="en-US" sz="2400" b="1" smtClean="0">
              <a:solidFill>
                <a:schemeClr val="tx2"/>
              </a:solidFill>
            </a:endParaRPr>
          </a:p>
          <a:p>
            <a:pPr marL="228600" indent="-228600" eaLnBrk="1" hangingPunct="1">
              <a:spcBef>
                <a:spcPct val="30000"/>
              </a:spcBef>
              <a:buFontTx/>
              <a:buNone/>
            </a:pPr>
            <a:r>
              <a:rPr lang="en-US" sz="2400" b="1" smtClean="0">
                <a:solidFill>
                  <a:srgbClr val="FB5F4F"/>
                </a:solidFill>
              </a:rPr>
              <a:t>6.</a:t>
            </a:r>
            <a:r>
              <a:rPr lang="en-US" sz="2400" smtClean="0"/>
              <a:t> Consonant-</a:t>
            </a:r>
            <a:r>
              <a:rPr lang="en-US" sz="2400" b="1" smtClean="0"/>
              <a:t>le</a:t>
            </a:r>
          </a:p>
          <a:p>
            <a:pPr marL="800100" lvl="1" indent="-457200" eaLnBrk="1" hangingPunct="1">
              <a:lnSpc>
                <a:spcPct val="90000"/>
              </a:lnSpc>
              <a:spcBef>
                <a:spcPct val="20000"/>
              </a:spcBef>
              <a:buFontTx/>
              <a:buNone/>
            </a:pPr>
            <a:r>
              <a:rPr lang="en-US" b="1" smtClean="0">
                <a:solidFill>
                  <a:schemeClr val="tx2"/>
                </a:solidFill>
              </a:rPr>
              <a:t>ap-</a:t>
            </a:r>
            <a:r>
              <a:rPr lang="en-US" b="1" u="sng" smtClean="0">
                <a:solidFill>
                  <a:schemeClr val="tx2"/>
                </a:solidFill>
              </a:rPr>
              <a:t>ple</a:t>
            </a:r>
            <a:endParaRPr lang="en-US" sz="2000" smtClean="0">
              <a:solidFill>
                <a:schemeClr val="tx2"/>
              </a:solidFill>
            </a:endParaRPr>
          </a:p>
        </p:txBody>
      </p:sp>
      <p:sp>
        <p:nvSpPr>
          <p:cNvPr id="122885" name="Text Box 6"/>
          <p:cNvSpPr txBox="1">
            <a:spLocks noChangeArrowheads="1"/>
          </p:cNvSpPr>
          <p:nvPr/>
        </p:nvSpPr>
        <p:spPr bwMode="auto">
          <a:xfrm>
            <a:off x="8316913" y="6583363"/>
            <a:ext cx="827087"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pp. 52-53</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ontent Placeholder 2"/>
          <p:cNvSpPr>
            <a:spLocks noGrp="1"/>
          </p:cNvSpPr>
          <p:nvPr>
            <p:ph idx="1"/>
          </p:nvPr>
        </p:nvSpPr>
        <p:spPr>
          <a:xfrm>
            <a:off x="304800" y="1371600"/>
            <a:ext cx="8610600" cy="5029200"/>
          </a:xfrm>
        </p:spPr>
        <p:txBody>
          <a:bodyPr/>
          <a:lstStyle/>
          <a:p>
            <a:pPr>
              <a:buFont typeface="Wingdings 2" pitchFamily="18" charset="2"/>
              <a:buNone/>
            </a:pPr>
            <a:r>
              <a:rPr lang="en-US" smtClean="0"/>
              <a:t>od 		ake		toe		saw		no</a:t>
            </a:r>
          </a:p>
          <a:p>
            <a:pPr>
              <a:buFont typeface="Wingdings 2" pitchFamily="18" charset="2"/>
              <a:buNone/>
            </a:pPr>
            <a:r>
              <a:rPr lang="en-US" smtClean="0"/>
              <a:t>bay		pop		ber		upe		oot</a:t>
            </a:r>
          </a:p>
          <a:p>
            <a:pPr>
              <a:buFont typeface="Wingdings 2" pitchFamily="18" charset="2"/>
              <a:buNone/>
            </a:pPr>
            <a:r>
              <a:rPr lang="en-US" smtClean="0"/>
              <a:t>wort		mit		fle		form		bet</a:t>
            </a:r>
          </a:p>
          <a:p>
            <a:pPr>
              <a:buFont typeface="Wingdings 2" pitchFamily="18" charset="2"/>
              <a:buNone/>
            </a:pPr>
            <a:r>
              <a:rPr lang="en-US" smtClean="0"/>
              <a:t>dle		war		cap		bee		ote</a:t>
            </a:r>
          </a:p>
          <a:p>
            <a:pPr>
              <a:buFont typeface="Wingdings 2" pitchFamily="18" charset="2"/>
              <a:buNone/>
            </a:pPr>
            <a:r>
              <a:rPr lang="en-US" smtClean="0"/>
              <a:t>kle		fur		per		gud		gle</a:t>
            </a:r>
          </a:p>
          <a:p>
            <a:pPr>
              <a:buFont typeface="Wingdings 2" pitchFamily="18" charset="2"/>
              <a:buNone/>
            </a:pPr>
            <a:r>
              <a:rPr lang="en-US" smtClean="0"/>
              <a:t>oat		tle		so		much		ough</a:t>
            </a:r>
          </a:p>
          <a:p>
            <a:pPr>
              <a:buFont typeface="Wingdings 2" pitchFamily="18" charset="2"/>
              <a:buNone/>
            </a:pPr>
            <a:r>
              <a:rPr lang="en-US" smtClean="0"/>
              <a:t>pe		few		poi		ta		eap</a:t>
            </a:r>
          </a:p>
          <a:p>
            <a:pPr>
              <a:buFont typeface="Wingdings 2" pitchFamily="18" charset="2"/>
              <a:buNone/>
            </a:pPr>
            <a:r>
              <a:rPr lang="en-US" smtClean="0"/>
              <a:t>su			paw		ike		di		raph	</a:t>
            </a:r>
          </a:p>
          <a:p>
            <a:pPr>
              <a:buFont typeface="Wingdings 2" pitchFamily="18" charset="2"/>
              <a:buNone/>
            </a:pPr>
            <a:r>
              <a:rPr lang="en-US" smtClean="0"/>
              <a:t>ipe		oop		ble		tle		los</a:t>
            </a:r>
          </a:p>
          <a:p>
            <a:pPr>
              <a:buFont typeface="Wingdings 2" pitchFamily="18" charset="2"/>
              <a:buNone/>
            </a:pPr>
            <a:r>
              <a:rPr lang="en-US" smtClean="0"/>
              <a:t>vow		gle		let		wed		car		</a:t>
            </a:r>
          </a:p>
        </p:txBody>
      </p:sp>
      <p:sp>
        <p:nvSpPr>
          <p:cNvPr id="4" name="Oval 3"/>
          <p:cNvSpPr/>
          <p:nvPr/>
        </p:nvSpPr>
        <p:spPr>
          <a:xfrm>
            <a:off x="304800" y="13716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5715000" y="6172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7391400" y="24384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1905000" y="2362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638800" y="34290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3810000" y="29718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1981200" y="1905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7391400" y="51054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3733800" y="6172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0428"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152400"/>
            <a:ext cx="1425575" cy="1295400"/>
          </a:xfrm>
          <a:prstGeom prst="rect">
            <a:avLst/>
          </a:prstGeom>
          <a:noFill/>
          <a:ln w="9525">
            <a:noFill/>
            <a:miter lim="800000"/>
            <a:headEnd/>
            <a:tailEnd/>
          </a:ln>
        </p:spPr>
      </p:pic>
      <p:sp>
        <p:nvSpPr>
          <p:cNvPr id="60429"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70" decel="100000"/>
                                        <p:tgtEl>
                                          <p:spTgt spid="5"/>
                                        </p:tgtEl>
                                      </p:cBhvr>
                                    </p:animEffect>
                                    <p:animScale>
                                      <p:cBhvr>
                                        <p:cTn id="18" dur="770" decel="100000"/>
                                        <p:tgtEl>
                                          <p:spTgt spid="5"/>
                                        </p:tgtEl>
                                      </p:cBhvr>
                                      <p:from x="10000" y="10000"/>
                                      <p:to x="200000" y="450000"/>
                                    </p:animScale>
                                    <p:animScale>
                                      <p:cBhvr>
                                        <p:cTn id="19" dur="1230" accel="100000" fill="hold">
                                          <p:stCondLst>
                                            <p:cond delay="770"/>
                                          </p:stCondLst>
                                        </p:cTn>
                                        <p:tgtEl>
                                          <p:spTgt spid="5"/>
                                        </p:tgtEl>
                                      </p:cBhvr>
                                      <p:from x="200000" y="450000"/>
                                      <p:to x="100000" y="100000"/>
                                    </p:animScale>
                                    <p:set>
                                      <p:cBhvr>
                                        <p:cTn id="20" dur="770" fill="hold"/>
                                        <p:tgtEl>
                                          <p:spTgt spid="5"/>
                                        </p:tgtEl>
                                        <p:attrNameLst>
                                          <p:attrName>ppt_x</p:attrName>
                                        </p:attrNameLst>
                                      </p:cBhvr>
                                      <p:to>
                                        <p:strVal val="(0.5)"/>
                                      </p:to>
                                    </p:set>
                                    <p:anim from="(0.5)" to="(#ppt_x)" calcmode="lin" valueType="num">
                                      <p:cBhvr>
                                        <p:cTn id="21" dur="1230" accel="100000" fill="hold">
                                          <p:stCondLst>
                                            <p:cond delay="770"/>
                                          </p:stCondLst>
                                        </p:cTn>
                                        <p:tgtEl>
                                          <p:spTgt spid="5"/>
                                        </p:tgtEl>
                                        <p:attrNameLst>
                                          <p:attrName>ppt_x</p:attrName>
                                        </p:attrNameLst>
                                      </p:cBhvr>
                                    </p:anim>
                                    <p:set>
                                      <p:cBhvr>
                                        <p:cTn id="22" dur="770" fill="hold"/>
                                        <p:tgtEl>
                                          <p:spTgt spid="5"/>
                                        </p:tgtEl>
                                        <p:attrNameLst>
                                          <p:attrName>ppt_y</p:attrName>
                                        </p:attrNameLst>
                                      </p:cBhvr>
                                      <p:to>
                                        <p:strVal val="(#ppt_y+0.4)"/>
                                      </p:to>
                                    </p:set>
                                    <p:anim from="(#ppt_y+0.4)" to="(#ppt_y)" calcmode="lin" valueType="num">
                                      <p:cBhvr>
                                        <p:cTn id="23" dur="1230" accel="100000" fill="hold">
                                          <p:stCondLst>
                                            <p:cond delay="770"/>
                                          </p:stCondLst>
                                        </p:cTn>
                                        <p:tgtEl>
                                          <p:spTgt spid="5"/>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770" decel="100000"/>
                                        <p:tgtEl>
                                          <p:spTgt spid="6"/>
                                        </p:tgtEl>
                                      </p:cBhvr>
                                    </p:animEffect>
                                    <p:animScale>
                                      <p:cBhvr>
                                        <p:cTn id="28" dur="770" decel="100000"/>
                                        <p:tgtEl>
                                          <p:spTgt spid="6"/>
                                        </p:tgtEl>
                                      </p:cBhvr>
                                      <p:from x="10000" y="10000"/>
                                      <p:to x="200000" y="450000"/>
                                    </p:animScale>
                                    <p:animScale>
                                      <p:cBhvr>
                                        <p:cTn id="29" dur="1230" accel="100000" fill="hold">
                                          <p:stCondLst>
                                            <p:cond delay="770"/>
                                          </p:stCondLst>
                                        </p:cTn>
                                        <p:tgtEl>
                                          <p:spTgt spid="6"/>
                                        </p:tgtEl>
                                      </p:cBhvr>
                                      <p:from x="200000" y="450000"/>
                                      <p:to x="100000" y="100000"/>
                                    </p:animScale>
                                    <p:set>
                                      <p:cBhvr>
                                        <p:cTn id="30" dur="770" fill="hold"/>
                                        <p:tgtEl>
                                          <p:spTgt spid="6"/>
                                        </p:tgtEl>
                                        <p:attrNameLst>
                                          <p:attrName>ppt_x</p:attrName>
                                        </p:attrNameLst>
                                      </p:cBhvr>
                                      <p:to>
                                        <p:strVal val="(0.5)"/>
                                      </p:to>
                                    </p:set>
                                    <p:anim from="(0.5)" to="(#ppt_x)" calcmode="lin" valueType="num">
                                      <p:cBhvr>
                                        <p:cTn id="31" dur="1230" accel="100000" fill="hold">
                                          <p:stCondLst>
                                            <p:cond delay="770"/>
                                          </p:stCondLst>
                                        </p:cTn>
                                        <p:tgtEl>
                                          <p:spTgt spid="6"/>
                                        </p:tgtEl>
                                        <p:attrNameLst>
                                          <p:attrName>ppt_x</p:attrName>
                                        </p:attrNameLst>
                                      </p:cBhvr>
                                    </p:anim>
                                    <p:set>
                                      <p:cBhvr>
                                        <p:cTn id="32" dur="770" fill="hold"/>
                                        <p:tgtEl>
                                          <p:spTgt spid="6"/>
                                        </p:tgtEl>
                                        <p:attrNameLst>
                                          <p:attrName>ppt_y</p:attrName>
                                        </p:attrNameLst>
                                      </p:cBhvr>
                                      <p:to>
                                        <p:strVal val="(#ppt_y+0.4)"/>
                                      </p:to>
                                    </p:set>
                                    <p:anim from="(#ppt_y+0.4)" to="(#ppt_y)" calcmode="lin" valueType="num">
                                      <p:cBhvr>
                                        <p:cTn id="33" dur="1230" accel="100000" fill="hold">
                                          <p:stCondLst>
                                            <p:cond delay="770"/>
                                          </p:stCondLst>
                                        </p:cTn>
                                        <p:tgtEl>
                                          <p:spTgt spid="6"/>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770" decel="100000"/>
                                        <p:tgtEl>
                                          <p:spTgt spid="7"/>
                                        </p:tgtEl>
                                      </p:cBhvr>
                                    </p:animEffect>
                                    <p:animScale>
                                      <p:cBhvr>
                                        <p:cTn id="38" dur="770" decel="100000"/>
                                        <p:tgtEl>
                                          <p:spTgt spid="7"/>
                                        </p:tgtEl>
                                      </p:cBhvr>
                                      <p:from x="10000" y="10000"/>
                                      <p:to x="200000" y="450000"/>
                                    </p:animScale>
                                    <p:animScale>
                                      <p:cBhvr>
                                        <p:cTn id="39" dur="1230" accel="100000" fill="hold">
                                          <p:stCondLst>
                                            <p:cond delay="770"/>
                                          </p:stCondLst>
                                        </p:cTn>
                                        <p:tgtEl>
                                          <p:spTgt spid="7"/>
                                        </p:tgtEl>
                                      </p:cBhvr>
                                      <p:from x="200000" y="450000"/>
                                      <p:to x="100000" y="100000"/>
                                    </p:animScale>
                                    <p:set>
                                      <p:cBhvr>
                                        <p:cTn id="40" dur="770" fill="hold"/>
                                        <p:tgtEl>
                                          <p:spTgt spid="7"/>
                                        </p:tgtEl>
                                        <p:attrNameLst>
                                          <p:attrName>ppt_x</p:attrName>
                                        </p:attrNameLst>
                                      </p:cBhvr>
                                      <p:to>
                                        <p:strVal val="(0.5)"/>
                                      </p:to>
                                    </p:set>
                                    <p:anim from="(0.5)" to="(#ppt_x)" calcmode="lin" valueType="num">
                                      <p:cBhvr>
                                        <p:cTn id="41" dur="1230" accel="100000" fill="hold">
                                          <p:stCondLst>
                                            <p:cond delay="770"/>
                                          </p:stCondLst>
                                        </p:cTn>
                                        <p:tgtEl>
                                          <p:spTgt spid="7"/>
                                        </p:tgtEl>
                                        <p:attrNameLst>
                                          <p:attrName>ppt_x</p:attrName>
                                        </p:attrNameLst>
                                      </p:cBhvr>
                                    </p:anim>
                                    <p:set>
                                      <p:cBhvr>
                                        <p:cTn id="42" dur="770" fill="hold"/>
                                        <p:tgtEl>
                                          <p:spTgt spid="7"/>
                                        </p:tgtEl>
                                        <p:attrNameLst>
                                          <p:attrName>ppt_y</p:attrName>
                                        </p:attrNameLst>
                                      </p:cBhvr>
                                      <p:to>
                                        <p:strVal val="(#ppt_y+0.4)"/>
                                      </p:to>
                                    </p:set>
                                    <p:anim from="(#ppt_y+0.4)" to="(#ppt_y)" calcmode="lin" valueType="num">
                                      <p:cBhvr>
                                        <p:cTn id="43" dur="1230" accel="100000" fill="hold">
                                          <p:stCondLst>
                                            <p:cond delay="770"/>
                                          </p:stCondLst>
                                        </p:cTn>
                                        <p:tgtEl>
                                          <p:spTgt spid="7"/>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770" decel="100000"/>
                                        <p:tgtEl>
                                          <p:spTgt spid="8"/>
                                        </p:tgtEl>
                                      </p:cBhvr>
                                    </p:animEffect>
                                    <p:animScale>
                                      <p:cBhvr>
                                        <p:cTn id="48" dur="770" decel="100000"/>
                                        <p:tgtEl>
                                          <p:spTgt spid="8"/>
                                        </p:tgtEl>
                                      </p:cBhvr>
                                      <p:from x="10000" y="10000"/>
                                      <p:to x="200000" y="450000"/>
                                    </p:animScale>
                                    <p:animScale>
                                      <p:cBhvr>
                                        <p:cTn id="49" dur="1230" accel="100000" fill="hold">
                                          <p:stCondLst>
                                            <p:cond delay="770"/>
                                          </p:stCondLst>
                                        </p:cTn>
                                        <p:tgtEl>
                                          <p:spTgt spid="8"/>
                                        </p:tgtEl>
                                      </p:cBhvr>
                                      <p:from x="200000" y="450000"/>
                                      <p:to x="100000" y="100000"/>
                                    </p:animScale>
                                    <p:set>
                                      <p:cBhvr>
                                        <p:cTn id="50" dur="770" fill="hold"/>
                                        <p:tgtEl>
                                          <p:spTgt spid="8"/>
                                        </p:tgtEl>
                                        <p:attrNameLst>
                                          <p:attrName>ppt_x</p:attrName>
                                        </p:attrNameLst>
                                      </p:cBhvr>
                                      <p:to>
                                        <p:strVal val="(0.5)"/>
                                      </p:to>
                                    </p:set>
                                    <p:anim from="(0.5)" to="(#ppt_x)" calcmode="lin" valueType="num">
                                      <p:cBhvr>
                                        <p:cTn id="51" dur="1230" accel="100000" fill="hold">
                                          <p:stCondLst>
                                            <p:cond delay="770"/>
                                          </p:stCondLst>
                                        </p:cTn>
                                        <p:tgtEl>
                                          <p:spTgt spid="8"/>
                                        </p:tgtEl>
                                        <p:attrNameLst>
                                          <p:attrName>ppt_x</p:attrName>
                                        </p:attrNameLst>
                                      </p:cBhvr>
                                    </p:anim>
                                    <p:set>
                                      <p:cBhvr>
                                        <p:cTn id="52" dur="770" fill="hold"/>
                                        <p:tgtEl>
                                          <p:spTgt spid="8"/>
                                        </p:tgtEl>
                                        <p:attrNameLst>
                                          <p:attrName>ppt_y</p:attrName>
                                        </p:attrNameLst>
                                      </p:cBhvr>
                                      <p:to>
                                        <p:strVal val="(#ppt_y+0.4)"/>
                                      </p:to>
                                    </p:set>
                                    <p:anim from="(#ppt_y+0.4)" to="(#ppt_y)" calcmode="lin" valueType="num">
                                      <p:cBhvr>
                                        <p:cTn id="53" dur="1230" accel="100000" fill="hold">
                                          <p:stCondLst>
                                            <p:cond delay="770"/>
                                          </p:stCondLst>
                                        </p:cTn>
                                        <p:tgtEl>
                                          <p:spTgt spid="8"/>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770" decel="100000"/>
                                        <p:tgtEl>
                                          <p:spTgt spid="9"/>
                                        </p:tgtEl>
                                      </p:cBhvr>
                                    </p:animEffect>
                                    <p:animScale>
                                      <p:cBhvr>
                                        <p:cTn id="58" dur="770" decel="100000"/>
                                        <p:tgtEl>
                                          <p:spTgt spid="9"/>
                                        </p:tgtEl>
                                      </p:cBhvr>
                                      <p:from x="10000" y="10000"/>
                                      <p:to x="200000" y="450000"/>
                                    </p:animScale>
                                    <p:animScale>
                                      <p:cBhvr>
                                        <p:cTn id="59" dur="1230" accel="100000" fill="hold">
                                          <p:stCondLst>
                                            <p:cond delay="770"/>
                                          </p:stCondLst>
                                        </p:cTn>
                                        <p:tgtEl>
                                          <p:spTgt spid="9"/>
                                        </p:tgtEl>
                                      </p:cBhvr>
                                      <p:from x="200000" y="450000"/>
                                      <p:to x="100000" y="100000"/>
                                    </p:animScale>
                                    <p:set>
                                      <p:cBhvr>
                                        <p:cTn id="60" dur="770" fill="hold"/>
                                        <p:tgtEl>
                                          <p:spTgt spid="9"/>
                                        </p:tgtEl>
                                        <p:attrNameLst>
                                          <p:attrName>ppt_x</p:attrName>
                                        </p:attrNameLst>
                                      </p:cBhvr>
                                      <p:to>
                                        <p:strVal val="(0.5)"/>
                                      </p:to>
                                    </p:set>
                                    <p:anim from="(0.5)" to="(#ppt_x)" calcmode="lin" valueType="num">
                                      <p:cBhvr>
                                        <p:cTn id="61" dur="1230" accel="100000" fill="hold">
                                          <p:stCondLst>
                                            <p:cond delay="770"/>
                                          </p:stCondLst>
                                        </p:cTn>
                                        <p:tgtEl>
                                          <p:spTgt spid="9"/>
                                        </p:tgtEl>
                                        <p:attrNameLst>
                                          <p:attrName>ppt_x</p:attrName>
                                        </p:attrNameLst>
                                      </p:cBhvr>
                                    </p:anim>
                                    <p:set>
                                      <p:cBhvr>
                                        <p:cTn id="62" dur="770" fill="hold"/>
                                        <p:tgtEl>
                                          <p:spTgt spid="9"/>
                                        </p:tgtEl>
                                        <p:attrNameLst>
                                          <p:attrName>ppt_y</p:attrName>
                                        </p:attrNameLst>
                                      </p:cBhvr>
                                      <p:to>
                                        <p:strVal val="(#ppt_y+0.4)"/>
                                      </p:to>
                                    </p:set>
                                    <p:anim from="(#ppt_y+0.4)" to="(#ppt_y)" calcmode="lin" valueType="num">
                                      <p:cBhvr>
                                        <p:cTn id="63" dur="1230" accel="100000" fill="hold">
                                          <p:stCondLst>
                                            <p:cond delay="770"/>
                                          </p:stCondLst>
                                        </p:cTn>
                                        <p:tgtEl>
                                          <p:spTgt spid="9"/>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770" decel="100000"/>
                                        <p:tgtEl>
                                          <p:spTgt spid="10"/>
                                        </p:tgtEl>
                                      </p:cBhvr>
                                    </p:animEffect>
                                    <p:animScale>
                                      <p:cBhvr>
                                        <p:cTn id="68" dur="770" decel="100000"/>
                                        <p:tgtEl>
                                          <p:spTgt spid="10"/>
                                        </p:tgtEl>
                                      </p:cBhvr>
                                      <p:from x="10000" y="10000"/>
                                      <p:to x="200000" y="450000"/>
                                    </p:animScale>
                                    <p:animScale>
                                      <p:cBhvr>
                                        <p:cTn id="69" dur="1230" accel="100000" fill="hold">
                                          <p:stCondLst>
                                            <p:cond delay="770"/>
                                          </p:stCondLst>
                                        </p:cTn>
                                        <p:tgtEl>
                                          <p:spTgt spid="10"/>
                                        </p:tgtEl>
                                      </p:cBhvr>
                                      <p:from x="200000" y="450000"/>
                                      <p:to x="100000" y="100000"/>
                                    </p:animScale>
                                    <p:set>
                                      <p:cBhvr>
                                        <p:cTn id="70" dur="770" fill="hold"/>
                                        <p:tgtEl>
                                          <p:spTgt spid="10"/>
                                        </p:tgtEl>
                                        <p:attrNameLst>
                                          <p:attrName>ppt_x</p:attrName>
                                        </p:attrNameLst>
                                      </p:cBhvr>
                                      <p:to>
                                        <p:strVal val="(0.5)"/>
                                      </p:to>
                                    </p:set>
                                    <p:anim from="(0.5)" to="(#ppt_x)" calcmode="lin" valueType="num">
                                      <p:cBhvr>
                                        <p:cTn id="71" dur="1230" accel="100000" fill="hold">
                                          <p:stCondLst>
                                            <p:cond delay="770"/>
                                          </p:stCondLst>
                                        </p:cTn>
                                        <p:tgtEl>
                                          <p:spTgt spid="10"/>
                                        </p:tgtEl>
                                        <p:attrNameLst>
                                          <p:attrName>ppt_x</p:attrName>
                                        </p:attrNameLst>
                                      </p:cBhvr>
                                    </p:anim>
                                    <p:set>
                                      <p:cBhvr>
                                        <p:cTn id="72" dur="770" fill="hold"/>
                                        <p:tgtEl>
                                          <p:spTgt spid="10"/>
                                        </p:tgtEl>
                                        <p:attrNameLst>
                                          <p:attrName>ppt_y</p:attrName>
                                        </p:attrNameLst>
                                      </p:cBhvr>
                                      <p:to>
                                        <p:strVal val="(#ppt_y+0.4)"/>
                                      </p:to>
                                    </p:set>
                                    <p:anim from="(#ppt_y+0.4)" to="(#ppt_y)" calcmode="lin" valueType="num">
                                      <p:cBhvr>
                                        <p:cTn id="73" dur="1230" accel="100000" fill="hold">
                                          <p:stCondLst>
                                            <p:cond delay="770"/>
                                          </p:stCondLst>
                                        </p:cTn>
                                        <p:tgtEl>
                                          <p:spTgt spid="10"/>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770" decel="100000"/>
                                        <p:tgtEl>
                                          <p:spTgt spid="11"/>
                                        </p:tgtEl>
                                      </p:cBhvr>
                                    </p:animEffect>
                                    <p:animScale>
                                      <p:cBhvr>
                                        <p:cTn id="78" dur="770" decel="100000"/>
                                        <p:tgtEl>
                                          <p:spTgt spid="11"/>
                                        </p:tgtEl>
                                      </p:cBhvr>
                                      <p:from x="10000" y="10000"/>
                                      <p:to x="200000" y="450000"/>
                                    </p:animScale>
                                    <p:animScale>
                                      <p:cBhvr>
                                        <p:cTn id="79" dur="1230" accel="100000" fill="hold">
                                          <p:stCondLst>
                                            <p:cond delay="770"/>
                                          </p:stCondLst>
                                        </p:cTn>
                                        <p:tgtEl>
                                          <p:spTgt spid="11"/>
                                        </p:tgtEl>
                                      </p:cBhvr>
                                      <p:from x="200000" y="450000"/>
                                      <p:to x="100000" y="100000"/>
                                    </p:animScale>
                                    <p:set>
                                      <p:cBhvr>
                                        <p:cTn id="80" dur="770" fill="hold"/>
                                        <p:tgtEl>
                                          <p:spTgt spid="11"/>
                                        </p:tgtEl>
                                        <p:attrNameLst>
                                          <p:attrName>ppt_x</p:attrName>
                                        </p:attrNameLst>
                                      </p:cBhvr>
                                      <p:to>
                                        <p:strVal val="(0.5)"/>
                                      </p:to>
                                    </p:set>
                                    <p:anim from="(0.5)" to="(#ppt_x)" calcmode="lin" valueType="num">
                                      <p:cBhvr>
                                        <p:cTn id="81" dur="1230" accel="100000" fill="hold">
                                          <p:stCondLst>
                                            <p:cond delay="770"/>
                                          </p:stCondLst>
                                        </p:cTn>
                                        <p:tgtEl>
                                          <p:spTgt spid="11"/>
                                        </p:tgtEl>
                                        <p:attrNameLst>
                                          <p:attrName>ppt_x</p:attrName>
                                        </p:attrNameLst>
                                      </p:cBhvr>
                                    </p:anim>
                                    <p:set>
                                      <p:cBhvr>
                                        <p:cTn id="82" dur="770" fill="hold"/>
                                        <p:tgtEl>
                                          <p:spTgt spid="11"/>
                                        </p:tgtEl>
                                        <p:attrNameLst>
                                          <p:attrName>ppt_y</p:attrName>
                                        </p:attrNameLst>
                                      </p:cBhvr>
                                      <p:to>
                                        <p:strVal val="(#ppt_y+0.4)"/>
                                      </p:to>
                                    </p:set>
                                    <p:anim from="(#ppt_y+0.4)" to="(#ppt_y)" calcmode="lin" valueType="num">
                                      <p:cBhvr>
                                        <p:cTn id="83" dur="1230" accel="100000" fill="hold">
                                          <p:stCondLst>
                                            <p:cond delay="770"/>
                                          </p:stCondLst>
                                        </p:cTn>
                                        <p:tgtEl>
                                          <p:spTgt spid="11"/>
                                        </p:tgtEl>
                                        <p:attrNameLst>
                                          <p:attrName>ppt_y</p:attrName>
                                        </p:attrNameLst>
                                      </p:cBhvr>
                                    </p:anim>
                                  </p:childTnLst>
                                </p:cTn>
                              </p:par>
                            </p:childTnLst>
                          </p:cTn>
                        </p:par>
                        <p:par>
                          <p:cTn id="84" fill="hold">
                            <p:stCondLst>
                              <p:cond delay="16000"/>
                            </p:stCondLst>
                            <p:childTnLst>
                              <p:par>
                                <p:cTn id="85" presetID="51" presetClass="entr" presetSubtype="0"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770" decel="100000"/>
                                        <p:tgtEl>
                                          <p:spTgt spid="12"/>
                                        </p:tgtEl>
                                      </p:cBhvr>
                                    </p:animEffect>
                                    <p:animScale>
                                      <p:cBhvr>
                                        <p:cTn id="88" dur="770" decel="100000"/>
                                        <p:tgtEl>
                                          <p:spTgt spid="12"/>
                                        </p:tgtEl>
                                      </p:cBhvr>
                                      <p:from x="10000" y="10000"/>
                                      <p:to x="200000" y="450000"/>
                                    </p:animScale>
                                    <p:animScale>
                                      <p:cBhvr>
                                        <p:cTn id="89" dur="1230" accel="100000" fill="hold">
                                          <p:stCondLst>
                                            <p:cond delay="770"/>
                                          </p:stCondLst>
                                        </p:cTn>
                                        <p:tgtEl>
                                          <p:spTgt spid="12"/>
                                        </p:tgtEl>
                                      </p:cBhvr>
                                      <p:from x="200000" y="450000"/>
                                      <p:to x="100000" y="100000"/>
                                    </p:animScale>
                                    <p:set>
                                      <p:cBhvr>
                                        <p:cTn id="90" dur="770" fill="hold"/>
                                        <p:tgtEl>
                                          <p:spTgt spid="12"/>
                                        </p:tgtEl>
                                        <p:attrNameLst>
                                          <p:attrName>ppt_x</p:attrName>
                                        </p:attrNameLst>
                                      </p:cBhvr>
                                      <p:to>
                                        <p:strVal val="(0.5)"/>
                                      </p:to>
                                    </p:set>
                                    <p:anim from="(0.5)" to="(#ppt_x)" calcmode="lin" valueType="num">
                                      <p:cBhvr>
                                        <p:cTn id="91" dur="1230" accel="100000" fill="hold">
                                          <p:stCondLst>
                                            <p:cond delay="770"/>
                                          </p:stCondLst>
                                        </p:cTn>
                                        <p:tgtEl>
                                          <p:spTgt spid="12"/>
                                        </p:tgtEl>
                                        <p:attrNameLst>
                                          <p:attrName>ppt_x</p:attrName>
                                        </p:attrNameLst>
                                      </p:cBhvr>
                                    </p:anim>
                                    <p:set>
                                      <p:cBhvr>
                                        <p:cTn id="92" dur="770" fill="hold"/>
                                        <p:tgtEl>
                                          <p:spTgt spid="12"/>
                                        </p:tgtEl>
                                        <p:attrNameLst>
                                          <p:attrName>ppt_y</p:attrName>
                                        </p:attrNameLst>
                                      </p:cBhvr>
                                      <p:to>
                                        <p:strVal val="(#ppt_y+0.4)"/>
                                      </p:to>
                                    </p:set>
                                    <p:anim from="(#ppt_y+0.4)" to="(#ppt_y)" calcmode="lin" valueType="num">
                                      <p:cBhvr>
                                        <p:cTn id="93" dur="1230" accel="100000" fill="hold">
                                          <p:stCondLst>
                                            <p:cond delay="770"/>
                                          </p:stCondLst>
                                        </p:cTn>
                                        <p:tgtEl>
                                          <p:spTgt spid="1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mtClean="0"/>
              <a:t>Closed Syllable </a:t>
            </a:r>
          </a:p>
        </p:txBody>
      </p:sp>
      <p:sp>
        <p:nvSpPr>
          <p:cNvPr id="61443" name="Content Placeholder 2"/>
          <p:cNvSpPr>
            <a:spLocks noGrp="1"/>
          </p:cNvSpPr>
          <p:nvPr>
            <p:ph idx="1"/>
          </p:nvPr>
        </p:nvSpPr>
        <p:spPr/>
        <p:txBody>
          <a:bodyPr/>
          <a:lstStyle/>
          <a:p>
            <a:r>
              <a:rPr lang="en-US" smtClean="0"/>
              <a:t>50% of all syllables in the English Language</a:t>
            </a:r>
          </a:p>
          <a:p>
            <a:r>
              <a:rPr lang="en-US" smtClean="0"/>
              <a:t>The vowel is closed off by another consonant, therefore it makes the short vowel sound</a:t>
            </a:r>
          </a:p>
          <a:p>
            <a:r>
              <a:rPr lang="en-US" smtClean="0"/>
              <a:t>yet, mind, cat, sim*ple</a:t>
            </a:r>
          </a:p>
          <a:p>
            <a:endParaRPr lang="en-US" smtClean="0"/>
          </a:p>
        </p:txBody>
      </p:sp>
      <p:pic>
        <p:nvPicPr>
          <p:cNvPr id="61444" name="Picture 2" descr="C:\Documents and Settings\rfrantu\My Documents\My Pictures\Microsoft Clip Organizer\j0295205.gif"/>
          <p:cNvPicPr>
            <a:picLocks noChangeAspect="1" noChangeArrowheads="1" noCrop="1"/>
          </p:cNvPicPr>
          <p:nvPr/>
        </p:nvPicPr>
        <p:blipFill>
          <a:blip r:embed="rId2" cstate="print"/>
          <a:srcRect/>
          <a:stretch>
            <a:fillRect/>
          </a:stretch>
        </p:blipFill>
        <p:spPr bwMode="auto">
          <a:xfrm>
            <a:off x="3657600" y="4343400"/>
            <a:ext cx="1676400" cy="1990725"/>
          </a:xfrm>
          <a:prstGeom prst="rect">
            <a:avLst/>
          </a:prstGeom>
          <a:noFill/>
          <a:ln w="9525">
            <a:noFill/>
            <a:miter lim="800000"/>
            <a:headEnd/>
            <a:tailEnd/>
          </a:ln>
        </p:spPr>
      </p:pic>
      <p:pic>
        <p:nvPicPr>
          <p:cNvPr id="61445"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Content Placeholder 2"/>
          <p:cNvSpPr>
            <a:spLocks noGrp="1"/>
          </p:cNvSpPr>
          <p:nvPr>
            <p:ph idx="1"/>
          </p:nvPr>
        </p:nvSpPr>
        <p:spPr>
          <a:xfrm>
            <a:off x="228600" y="1447800"/>
            <a:ext cx="8610600" cy="4876800"/>
          </a:xfrm>
        </p:spPr>
        <p:txBody>
          <a:bodyPr/>
          <a:lstStyle/>
          <a:p>
            <a:pPr>
              <a:buFont typeface="Wingdings 2" pitchFamily="18" charset="2"/>
              <a:buNone/>
            </a:pPr>
            <a:r>
              <a:rPr lang="en-US" dirty="0" err="1" smtClean="0"/>
              <a:t>dod</a:t>
            </a:r>
            <a:r>
              <a:rPr lang="en-US" dirty="0" smtClean="0"/>
              <a:t> 		</a:t>
            </a:r>
            <a:r>
              <a:rPr lang="en-US" dirty="0" err="1" smtClean="0"/>
              <a:t>ake</a:t>
            </a:r>
            <a:r>
              <a:rPr lang="en-US" dirty="0" smtClean="0"/>
              <a:t>		toe		</a:t>
            </a:r>
            <a:r>
              <a:rPr lang="en-US" dirty="0" err="1" smtClean="0"/>
              <a:t>sa</a:t>
            </a:r>
            <a:r>
              <a:rPr lang="en-US" dirty="0" smtClean="0"/>
              <a:t>		no</a:t>
            </a:r>
          </a:p>
          <a:p>
            <a:pPr>
              <a:buFont typeface="Wingdings 2" pitchFamily="18" charset="2"/>
              <a:buNone/>
            </a:pPr>
            <a:r>
              <a:rPr lang="en-US" dirty="0" err="1" smtClean="0"/>
              <a:t>ba</a:t>
            </a:r>
            <a:r>
              <a:rPr lang="en-US" dirty="0" smtClean="0"/>
              <a:t>		</a:t>
            </a:r>
            <a:r>
              <a:rPr lang="en-US" dirty="0" err="1" smtClean="0"/>
              <a:t>po</a:t>
            </a:r>
            <a:r>
              <a:rPr lang="en-US" dirty="0" smtClean="0"/>
              <a:t>		</a:t>
            </a:r>
            <a:r>
              <a:rPr lang="en-US" dirty="0" err="1" smtClean="0"/>
              <a:t>ber</a:t>
            </a:r>
            <a:r>
              <a:rPr lang="en-US" dirty="0" smtClean="0"/>
              <a:t>		</a:t>
            </a:r>
            <a:r>
              <a:rPr lang="en-US" dirty="0" err="1" smtClean="0"/>
              <a:t>upe</a:t>
            </a:r>
            <a:r>
              <a:rPr lang="en-US" dirty="0" smtClean="0"/>
              <a:t>		</a:t>
            </a:r>
            <a:r>
              <a:rPr lang="en-US" dirty="0" err="1" smtClean="0"/>
              <a:t>oot</a:t>
            </a:r>
            <a:endParaRPr lang="en-US" dirty="0" smtClean="0"/>
          </a:p>
          <a:p>
            <a:pPr>
              <a:buFont typeface="Wingdings 2" pitchFamily="18" charset="2"/>
              <a:buNone/>
            </a:pPr>
            <a:r>
              <a:rPr lang="en-US" dirty="0" err="1" smtClean="0"/>
              <a:t>wort</a:t>
            </a:r>
            <a:r>
              <a:rPr lang="en-US" dirty="0" smtClean="0"/>
              <a:t>		</a:t>
            </a:r>
            <a:r>
              <a:rPr lang="en-US" dirty="0" err="1" smtClean="0"/>
              <a:t>mit</a:t>
            </a:r>
            <a:r>
              <a:rPr lang="en-US" dirty="0" smtClean="0"/>
              <a:t>		</a:t>
            </a:r>
            <a:r>
              <a:rPr lang="en-US" dirty="0" err="1" smtClean="0"/>
              <a:t>fle</a:t>
            </a:r>
            <a:r>
              <a:rPr lang="en-US" dirty="0" smtClean="0"/>
              <a:t>		form		bet</a:t>
            </a:r>
          </a:p>
          <a:p>
            <a:pPr>
              <a:buFont typeface="Wingdings 2" pitchFamily="18" charset="2"/>
              <a:buNone/>
            </a:pPr>
            <a:r>
              <a:rPr lang="en-US" dirty="0" err="1" smtClean="0"/>
              <a:t>dle</a:t>
            </a:r>
            <a:r>
              <a:rPr lang="en-US" dirty="0" smtClean="0"/>
              <a:t>		war		cap		bee		</a:t>
            </a:r>
            <a:r>
              <a:rPr lang="en-US" dirty="0" err="1" smtClean="0"/>
              <a:t>ote</a:t>
            </a:r>
            <a:endParaRPr lang="en-US" dirty="0" smtClean="0"/>
          </a:p>
          <a:p>
            <a:pPr>
              <a:buFont typeface="Wingdings 2" pitchFamily="18" charset="2"/>
              <a:buNone/>
            </a:pPr>
            <a:r>
              <a:rPr lang="en-US" dirty="0" err="1" smtClean="0"/>
              <a:t>kle</a:t>
            </a:r>
            <a:r>
              <a:rPr lang="en-US" dirty="0" smtClean="0"/>
              <a:t>		fur		per		</a:t>
            </a:r>
            <a:r>
              <a:rPr lang="en-US" dirty="0" err="1" smtClean="0"/>
              <a:t>gud</a:t>
            </a:r>
            <a:r>
              <a:rPr lang="en-US" dirty="0" smtClean="0"/>
              <a:t>		</a:t>
            </a:r>
            <a:r>
              <a:rPr lang="en-US" dirty="0" err="1" smtClean="0"/>
              <a:t>gle</a:t>
            </a:r>
            <a:endParaRPr lang="en-US" dirty="0" smtClean="0"/>
          </a:p>
          <a:p>
            <a:pPr>
              <a:buFont typeface="Wingdings 2" pitchFamily="18" charset="2"/>
              <a:buNone/>
            </a:pPr>
            <a:r>
              <a:rPr lang="en-US" dirty="0" smtClean="0"/>
              <a:t>oat		</a:t>
            </a:r>
            <a:r>
              <a:rPr lang="en-US" dirty="0" err="1" smtClean="0"/>
              <a:t>tle</a:t>
            </a:r>
            <a:r>
              <a:rPr lang="en-US" dirty="0" smtClean="0"/>
              <a:t>		so		much		</a:t>
            </a:r>
            <a:r>
              <a:rPr lang="en-US" dirty="0" err="1" smtClean="0"/>
              <a:t>ough</a:t>
            </a:r>
            <a:endParaRPr lang="en-US" dirty="0" smtClean="0"/>
          </a:p>
          <a:p>
            <a:pPr>
              <a:buFont typeface="Wingdings 2" pitchFamily="18" charset="2"/>
              <a:buNone/>
            </a:pPr>
            <a:r>
              <a:rPr lang="en-US" dirty="0" err="1" smtClean="0"/>
              <a:t>pe</a:t>
            </a:r>
            <a:r>
              <a:rPr lang="en-US" dirty="0" smtClean="0"/>
              <a:t>		few		poi		</a:t>
            </a:r>
            <a:r>
              <a:rPr lang="en-US" dirty="0" err="1" smtClean="0"/>
              <a:t>ta</a:t>
            </a:r>
            <a:r>
              <a:rPr lang="en-US" dirty="0" smtClean="0"/>
              <a:t>		</a:t>
            </a:r>
            <a:r>
              <a:rPr lang="en-US" dirty="0" err="1" smtClean="0"/>
              <a:t>eap</a:t>
            </a:r>
            <a:endParaRPr lang="en-US" dirty="0" smtClean="0"/>
          </a:p>
          <a:p>
            <a:pPr>
              <a:buFont typeface="Wingdings 2" pitchFamily="18" charset="2"/>
              <a:buNone/>
            </a:pPr>
            <a:r>
              <a:rPr lang="en-US" dirty="0" err="1" smtClean="0"/>
              <a:t>su</a:t>
            </a:r>
            <a:r>
              <a:rPr lang="en-US" dirty="0" smtClean="0"/>
              <a:t>			paw		</a:t>
            </a:r>
            <a:r>
              <a:rPr lang="en-US" dirty="0" err="1" smtClean="0"/>
              <a:t>ike</a:t>
            </a:r>
            <a:r>
              <a:rPr lang="en-US" dirty="0" smtClean="0"/>
              <a:t>		</a:t>
            </a:r>
            <a:r>
              <a:rPr lang="en-US" dirty="0" err="1" smtClean="0"/>
              <a:t>di</a:t>
            </a:r>
            <a:r>
              <a:rPr lang="en-US" dirty="0" smtClean="0"/>
              <a:t>		</a:t>
            </a:r>
            <a:r>
              <a:rPr lang="en-US" dirty="0" err="1" smtClean="0"/>
              <a:t>raph</a:t>
            </a:r>
            <a:r>
              <a:rPr lang="en-US" dirty="0" smtClean="0"/>
              <a:t>	</a:t>
            </a:r>
          </a:p>
          <a:p>
            <a:pPr>
              <a:buFont typeface="Wingdings 2" pitchFamily="18" charset="2"/>
              <a:buNone/>
            </a:pPr>
            <a:r>
              <a:rPr lang="en-US" dirty="0" err="1" smtClean="0"/>
              <a:t>ipe</a:t>
            </a:r>
            <a:r>
              <a:rPr lang="en-US" dirty="0" smtClean="0"/>
              <a:t>		</a:t>
            </a:r>
            <a:r>
              <a:rPr lang="en-US" dirty="0" err="1" smtClean="0"/>
              <a:t>oop</a:t>
            </a:r>
            <a:r>
              <a:rPr lang="en-US" dirty="0" smtClean="0"/>
              <a:t>		</a:t>
            </a:r>
            <a:r>
              <a:rPr lang="en-US" dirty="0" err="1" smtClean="0"/>
              <a:t>ble</a:t>
            </a:r>
            <a:r>
              <a:rPr lang="en-US" dirty="0" smtClean="0"/>
              <a:t>		</a:t>
            </a:r>
            <a:r>
              <a:rPr lang="en-US" dirty="0" err="1" smtClean="0"/>
              <a:t>tle</a:t>
            </a:r>
            <a:r>
              <a:rPr lang="en-US" dirty="0" smtClean="0"/>
              <a:t>		los</a:t>
            </a:r>
          </a:p>
          <a:p>
            <a:pPr>
              <a:buFont typeface="Wingdings 2" pitchFamily="18" charset="2"/>
              <a:buNone/>
            </a:pPr>
            <a:r>
              <a:rPr lang="en-US" dirty="0" smtClean="0"/>
              <a:t>vow		</a:t>
            </a:r>
            <a:r>
              <a:rPr lang="en-US" dirty="0" err="1" smtClean="0"/>
              <a:t>gle</a:t>
            </a:r>
            <a:r>
              <a:rPr lang="en-US" dirty="0" smtClean="0"/>
              <a:t>		le		wed		car		</a:t>
            </a:r>
          </a:p>
        </p:txBody>
      </p:sp>
      <p:sp>
        <p:nvSpPr>
          <p:cNvPr id="15" name="Oval 14"/>
          <p:cNvSpPr/>
          <p:nvPr/>
        </p:nvSpPr>
        <p:spPr>
          <a:xfrm>
            <a:off x="7315200" y="15240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Oval 15"/>
          <p:cNvSpPr/>
          <p:nvPr/>
        </p:nvSpPr>
        <p:spPr>
          <a:xfrm>
            <a:off x="5562600" y="52578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Oval 16"/>
          <p:cNvSpPr/>
          <p:nvPr/>
        </p:nvSpPr>
        <p:spPr>
          <a:xfrm>
            <a:off x="0" y="52578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Oval 17"/>
          <p:cNvSpPr/>
          <p:nvPr/>
        </p:nvSpPr>
        <p:spPr>
          <a:xfrm>
            <a:off x="0" y="48006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Oval 18"/>
          <p:cNvSpPr/>
          <p:nvPr/>
        </p:nvSpPr>
        <p:spPr>
          <a:xfrm>
            <a:off x="3581400" y="4191000"/>
            <a:ext cx="1143000" cy="48895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Oval 19"/>
          <p:cNvSpPr/>
          <p:nvPr/>
        </p:nvSpPr>
        <p:spPr>
          <a:xfrm>
            <a:off x="1905000" y="20574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Oval 20"/>
          <p:cNvSpPr/>
          <p:nvPr/>
        </p:nvSpPr>
        <p:spPr>
          <a:xfrm>
            <a:off x="0" y="19812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Oval 21"/>
          <p:cNvSpPr/>
          <p:nvPr/>
        </p:nvSpPr>
        <p:spPr>
          <a:xfrm>
            <a:off x="5486400" y="1524000"/>
            <a:ext cx="1143000" cy="48895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p:cNvSpPr/>
          <p:nvPr/>
        </p:nvSpPr>
        <p:spPr>
          <a:xfrm>
            <a:off x="5486400" y="4724400"/>
            <a:ext cx="990600" cy="42862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2476"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
        <p:nvSpPr>
          <p:cNvPr id="62477"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70" decel="100000"/>
                                        <p:tgtEl>
                                          <p:spTgt spid="15"/>
                                        </p:tgtEl>
                                      </p:cBhvr>
                                    </p:animEffect>
                                    <p:animScale>
                                      <p:cBhvr>
                                        <p:cTn id="8" dur="770" decel="100000"/>
                                        <p:tgtEl>
                                          <p:spTgt spid="15"/>
                                        </p:tgtEl>
                                      </p:cBhvr>
                                      <p:from x="10000" y="10000"/>
                                      <p:to x="200000" y="450000"/>
                                    </p:animScale>
                                    <p:animScale>
                                      <p:cBhvr>
                                        <p:cTn id="9" dur="1230" accel="100000" fill="hold">
                                          <p:stCondLst>
                                            <p:cond delay="770"/>
                                          </p:stCondLst>
                                        </p:cTn>
                                        <p:tgtEl>
                                          <p:spTgt spid="15"/>
                                        </p:tgtEl>
                                      </p:cBhvr>
                                      <p:from x="200000" y="450000"/>
                                      <p:to x="100000" y="100000"/>
                                    </p:animScale>
                                    <p:set>
                                      <p:cBhvr>
                                        <p:cTn id="10" dur="770" fill="hold"/>
                                        <p:tgtEl>
                                          <p:spTgt spid="15"/>
                                        </p:tgtEl>
                                        <p:attrNameLst>
                                          <p:attrName>ppt_x</p:attrName>
                                        </p:attrNameLst>
                                      </p:cBhvr>
                                      <p:to>
                                        <p:strVal val="(0.5)"/>
                                      </p:to>
                                    </p:set>
                                    <p:anim from="(0.5)" to="(#ppt_x)" calcmode="lin" valueType="num">
                                      <p:cBhvr>
                                        <p:cTn id="11" dur="1230" accel="100000" fill="hold">
                                          <p:stCondLst>
                                            <p:cond delay="770"/>
                                          </p:stCondLst>
                                        </p:cTn>
                                        <p:tgtEl>
                                          <p:spTgt spid="15"/>
                                        </p:tgtEl>
                                        <p:attrNameLst>
                                          <p:attrName>ppt_x</p:attrName>
                                        </p:attrNameLst>
                                      </p:cBhvr>
                                    </p:anim>
                                    <p:set>
                                      <p:cBhvr>
                                        <p:cTn id="12" dur="770" fill="hold"/>
                                        <p:tgtEl>
                                          <p:spTgt spid="15"/>
                                        </p:tgtEl>
                                        <p:attrNameLst>
                                          <p:attrName>ppt_y</p:attrName>
                                        </p:attrNameLst>
                                      </p:cBhvr>
                                      <p:to>
                                        <p:strVal val="(#ppt_y+0.4)"/>
                                      </p:to>
                                    </p:set>
                                    <p:anim from="(#ppt_y+0.4)" to="(#ppt_y)" calcmode="lin" valueType="num">
                                      <p:cBhvr>
                                        <p:cTn id="13" dur="1230" accel="100000" fill="hold">
                                          <p:stCondLst>
                                            <p:cond delay="770"/>
                                          </p:stCondLst>
                                        </p:cTn>
                                        <p:tgtEl>
                                          <p:spTgt spid="15"/>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770" decel="100000"/>
                                        <p:tgtEl>
                                          <p:spTgt spid="16"/>
                                        </p:tgtEl>
                                      </p:cBhvr>
                                    </p:animEffect>
                                    <p:animScale>
                                      <p:cBhvr>
                                        <p:cTn id="18" dur="770" decel="100000"/>
                                        <p:tgtEl>
                                          <p:spTgt spid="16"/>
                                        </p:tgtEl>
                                      </p:cBhvr>
                                      <p:from x="10000" y="10000"/>
                                      <p:to x="200000" y="450000"/>
                                    </p:animScale>
                                    <p:animScale>
                                      <p:cBhvr>
                                        <p:cTn id="19" dur="1230" accel="100000" fill="hold">
                                          <p:stCondLst>
                                            <p:cond delay="770"/>
                                          </p:stCondLst>
                                        </p:cTn>
                                        <p:tgtEl>
                                          <p:spTgt spid="16"/>
                                        </p:tgtEl>
                                      </p:cBhvr>
                                      <p:from x="200000" y="450000"/>
                                      <p:to x="100000" y="100000"/>
                                    </p:animScale>
                                    <p:set>
                                      <p:cBhvr>
                                        <p:cTn id="20" dur="770" fill="hold"/>
                                        <p:tgtEl>
                                          <p:spTgt spid="16"/>
                                        </p:tgtEl>
                                        <p:attrNameLst>
                                          <p:attrName>ppt_x</p:attrName>
                                        </p:attrNameLst>
                                      </p:cBhvr>
                                      <p:to>
                                        <p:strVal val="(0.5)"/>
                                      </p:to>
                                    </p:set>
                                    <p:anim from="(0.5)" to="(#ppt_x)" calcmode="lin" valueType="num">
                                      <p:cBhvr>
                                        <p:cTn id="21" dur="1230" accel="100000" fill="hold">
                                          <p:stCondLst>
                                            <p:cond delay="770"/>
                                          </p:stCondLst>
                                        </p:cTn>
                                        <p:tgtEl>
                                          <p:spTgt spid="16"/>
                                        </p:tgtEl>
                                        <p:attrNameLst>
                                          <p:attrName>ppt_x</p:attrName>
                                        </p:attrNameLst>
                                      </p:cBhvr>
                                    </p:anim>
                                    <p:set>
                                      <p:cBhvr>
                                        <p:cTn id="22" dur="770" fill="hold"/>
                                        <p:tgtEl>
                                          <p:spTgt spid="16"/>
                                        </p:tgtEl>
                                        <p:attrNameLst>
                                          <p:attrName>ppt_y</p:attrName>
                                        </p:attrNameLst>
                                      </p:cBhvr>
                                      <p:to>
                                        <p:strVal val="(#ppt_y+0.4)"/>
                                      </p:to>
                                    </p:set>
                                    <p:anim from="(#ppt_y+0.4)" to="(#ppt_y)" calcmode="lin" valueType="num">
                                      <p:cBhvr>
                                        <p:cTn id="23" dur="1230" accel="100000" fill="hold">
                                          <p:stCondLst>
                                            <p:cond delay="770"/>
                                          </p:stCondLst>
                                        </p:cTn>
                                        <p:tgtEl>
                                          <p:spTgt spid="16"/>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770" decel="100000"/>
                                        <p:tgtEl>
                                          <p:spTgt spid="17"/>
                                        </p:tgtEl>
                                      </p:cBhvr>
                                    </p:animEffect>
                                    <p:animScale>
                                      <p:cBhvr>
                                        <p:cTn id="28" dur="770" decel="100000"/>
                                        <p:tgtEl>
                                          <p:spTgt spid="17"/>
                                        </p:tgtEl>
                                      </p:cBhvr>
                                      <p:from x="10000" y="10000"/>
                                      <p:to x="200000" y="450000"/>
                                    </p:animScale>
                                    <p:animScale>
                                      <p:cBhvr>
                                        <p:cTn id="29" dur="1230" accel="100000" fill="hold">
                                          <p:stCondLst>
                                            <p:cond delay="770"/>
                                          </p:stCondLst>
                                        </p:cTn>
                                        <p:tgtEl>
                                          <p:spTgt spid="17"/>
                                        </p:tgtEl>
                                      </p:cBhvr>
                                      <p:from x="200000" y="450000"/>
                                      <p:to x="100000" y="100000"/>
                                    </p:animScale>
                                    <p:set>
                                      <p:cBhvr>
                                        <p:cTn id="30" dur="770" fill="hold"/>
                                        <p:tgtEl>
                                          <p:spTgt spid="17"/>
                                        </p:tgtEl>
                                        <p:attrNameLst>
                                          <p:attrName>ppt_x</p:attrName>
                                        </p:attrNameLst>
                                      </p:cBhvr>
                                      <p:to>
                                        <p:strVal val="(0.5)"/>
                                      </p:to>
                                    </p:set>
                                    <p:anim from="(0.5)" to="(#ppt_x)" calcmode="lin" valueType="num">
                                      <p:cBhvr>
                                        <p:cTn id="31" dur="1230" accel="100000" fill="hold">
                                          <p:stCondLst>
                                            <p:cond delay="770"/>
                                          </p:stCondLst>
                                        </p:cTn>
                                        <p:tgtEl>
                                          <p:spTgt spid="17"/>
                                        </p:tgtEl>
                                        <p:attrNameLst>
                                          <p:attrName>ppt_x</p:attrName>
                                        </p:attrNameLst>
                                      </p:cBhvr>
                                    </p:anim>
                                    <p:set>
                                      <p:cBhvr>
                                        <p:cTn id="32" dur="770" fill="hold"/>
                                        <p:tgtEl>
                                          <p:spTgt spid="17"/>
                                        </p:tgtEl>
                                        <p:attrNameLst>
                                          <p:attrName>ppt_y</p:attrName>
                                        </p:attrNameLst>
                                      </p:cBhvr>
                                      <p:to>
                                        <p:strVal val="(#ppt_y+0.4)"/>
                                      </p:to>
                                    </p:set>
                                    <p:anim from="(#ppt_y+0.4)" to="(#ppt_y)" calcmode="lin" valueType="num">
                                      <p:cBhvr>
                                        <p:cTn id="33" dur="1230" accel="100000" fill="hold">
                                          <p:stCondLst>
                                            <p:cond delay="770"/>
                                          </p:stCondLst>
                                        </p:cTn>
                                        <p:tgtEl>
                                          <p:spTgt spid="17"/>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770" decel="100000"/>
                                        <p:tgtEl>
                                          <p:spTgt spid="18"/>
                                        </p:tgtEl>
                                      </p:cBhvr>
                                    </p:animEffect>
                                    <p:animScale>
                                      <p:cBhvr>
                                        <p:cTn id="38" dur="770" decel="100000"/>
                                        <p:tgtEl>
                                          <p:spTgt spid="18"/>
                                        </p:tgtEl>
                                      </p:cBhvr>
                                      <p:from x="10000" y="10000"/>
                                      <p:to x="200000" y="450000"/>
                                    </p:animScale>
                                    <p:animScale>
                                      <p:cBhvr>
                                        <p:cTn id="39" dur="1230" accel="100000" fill="hold">
                                          <p:stCondLst>
                                            <p:cond delay="770"/>
                                          </p:stCondLst>
                                        </p:cTn>
                                        <p:tgtEl>
                                          <p:spTgt spid="18"/>
                                        </p:tgtEl>
                                      </p:cBhvr>
                                      <p:from x="200000" y="450000"/>
                                      <p:to x="100000" y="100000"/>
                                    </p:animScale>
                                    <p:set>
                                      <p:cBhvr>
                                        <p:cTn id="40" dur="770" fill="hold"/>
                                        <p:tgtEl>
                                          <p:spTgt spid="18"/>
                                        </p:tgtEl>
                                        <p:attrNameLst>
                                          <p:attrName>ppt_x</p:attrName>
                                        </p:attrNameLst>
                                      </p:cBhvr>
                                      <p:to>
                                        <p:strVal val="(0.5)"/>
                                      </p:to>
                                    </p:set>
                                    <p:anim from="(0.5)" to="(#ppt_x)" calcmode="lin" valueType="num">
                                      <p:cBhvr>
                                        <p:cTn id="41" dur="1230" accel="100000" fill="hold">
                                          <p:stCondLst>
                                            <p:cond delay="770"/>
                                          </p:stCondLst>
                                        </p:cTn>
                                        <p:tgtEl>
                                          <p:spTgt spid="18"/>
                                        </p:tgtEl>
                                        <p:attrNameLst>
                                          <p:attrName>ppt_x</p:attrName>
                                        </p:attrNameLst>
                                      </p:cBhvr>
                                    </p:anim>
                                    <p:set>
                                      <p:cBhvr>
                                        <p:cTn id="42" dur="770" fill="hold"/>
                                        <p:tgtEl>
                                          <p:spTgt spid="18"/>
                                        </p:tgtEl>
                                        <p:attrNameLst>
                                          <p:attrName>ppt_y</p:attrName>
                                        </p:attrNameLst>
                                      </p:cBhvr>
                                      <p:to>
                                        <p:strVal val="(#ppt_y+0.4)"/>
                                      </p:to>
                                    </p:set>
                                    <p:anim from="(#ppt_y+0.4)" to="(#ppt_y)" calcmode="lin" valueType="num">
                                      <p:cBhvr>
                                        <p:cTn id="43" dur="1230" accel="100000" fill="hold">
                                          <p:stCondLst>
                                            <p:cond delay="770"/>
                                          </p:stCondLst>
                                        </p:cTn>
                                        <p:tgtEl>
                                          <p:spTgt spid="18"/>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770" decel="100000"/>
                                        <p:tgtEl>
                                          <p:spTgt spid="19"/>
                                        </p:tgtEl>
                                      </p:cBhvr>
                                    </p:animEffect>
                                    <p:animScale>
                                      <p:cBhvr>
                                        <p:cTn id="48" dur="770" decel="100000"/>
                                        <p:tgtEl>
                                          <p:spTgt spid="19"/>
                                        </p:tgtEl>
                                      </p:cBhvr>
                                      <p:from x="10000" y="10000"/>
                                      <p:to x="200000" y="450000"/>
                                    </p:animScale>
                                    <p:animScale>
                                      <p:cBhvr>
                                        <p:cTn id="49" dur="1230" accel="100000" fill="hold">
                                          <p:stCondLst>
                                            <p:cond delay="770"/>
                                          </p:stCondLst>
                                        </p:cTn>
                                        <p:tgtEl>
                                          <p:spTgt spid="19"/>
                                        </p:tgtEl>
                                      </p:cBhvr>
                                      <p:from x="200000" y="450000"/>
                                      <p:to x="100000" y="100000"/>
                                    </p:animScale>
                                    <p:set>
                                      <p:cBhvr>
                                        <p:cTn id="50" dur="770" fill="hold"/>
                                        <p:tgtEl>
                                          <p:spTgt spid="19"/>
                                        </p:tgtEl>
                                        <p:attrNameLst>
                                          <p:attrName>ppt_x</p:attrName>
                                        </p:attrNameLst>
                                      </p:cBhvr>
                                      <p:to>
                                        <p:strVal val="(0.5)"/>
                                      </p:to>
                                    </p:set>
                                    <p:anim from="(0.5)" to="(#ppt_x)" calcmode="lin" valueType="num">
                                      <p:cBhvr>
                                        <p:cTn id="51" dur="1230" accel="100000" fill="hold">
                                          <p:stCondLst>
                                            <p:cond delay="770"/>
                                          </p:stCondLst>
                                        </p:cTn>
                                        <p:tgtEl>
                                          <p:spTgt spid="19"/>
                                        </p:tgtEl>
                                        <p:attrNameLst>
                                          <p:attrName>ppt_x</p:attrName>
                                        </p:attrNameLst>
                                      </p:cBhvr>
                                    </p:anim>
                                    <p:set>
                                      <p:cBhvr>
                                        <p:cTn id="52" dur="770" fill="hold"/>
                                        <p:tgtEl>
                                          <p:spTgt spid="19"/>
                                        </p:tgtEl>
                                        <p:attrNameLst>
                                          <p:attrName>ppt_y</p:attrName>
                                        </p:attrNameLst>
                                      </p:cBhvr>
                                      <p:to>
                                        <p:strVal val="(#ppt_y+0.4)"/>
                                      </p:to>
                                    </p:set>
                                    <p:anim from="(#ppt_y+0.4)" to="(#ppt_y)" calcmode="lin" valueType="num">
                                      <p:cBhvr>
                                        <p:cTn id="53" dur="1230" accel="100000" fill="hold">
                                          <p:stCondLst>
                                            <p:cond delay="770"/>
                                          </p:stCondLst>
                                        </p:cTn>
                                        <p:tgtEl>
                                          <p:spTgt spid="19"/>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770" decel="100000"/>
                                        <p:tgtEl>
                                          <p:spTgt spid="20"/>
                                        </p:tgtEl>
                                      </p:cBhvr>
                                    </p:animEffect>
                                    <p:animScale>
                                      <p:cBhvr>
                                        <p:cTn id="58" dur="770" decel="100000"/>
                                        <p:tgtEl>
                                          <p:spTgt spid="20"/>
                                        </p:tgtEl>
                                      </p:cBhvr>
                                      <p:from x="10000" y="10000"/>
                                      <p:to x="200000" y="450000"/>
                                    </p:animScale>
                                    <p:animScale>
                                      <p:cBhvr>
                                        <p:cTn id="59" dur="1230" accel="100000" fill="hold">
                                          <p:stCondLst>
                                            <p:cond delay="770"/>
                                          </p:stCondLst>
                                        </p:cTn>
                                        <p:tgtEl>
                                          <p:spTgt spid="20"/>
                                        </p:tgtEl>
                                      </p:cBhvr>
                                      <p:from x="200000" y="450000"/>
                                      <p:to x="100000" y="100000"/>
                                    </p:animScale>
                                    <p:set>
                                      <p:cBhvr>
                                        <p:cTn id="60" dur="770" fill="hold"/>
                                        <p:tgtEl>
                                          <p:spTgt spid="20"/>
                                        </p:tgtEl>
                                        <p:attrNameLst>
                                          <p:attrName>ppt_x</p:attrName>
                                        </p:attrNameLst>
                                      </p:cBhvr>
                                      <p:to>
                                        <p:strVal val="(0.5)"/>
                                      </p:to>
                                    </p:set>
                                    <p:anim from="(0.5)" to="(#ppt_x)" calcmode="lin" valueType="num">
                                      <p:cBhvr>
                                        <p:cTn id="61" dur="1230" accel="100000" fill="hold">
                                          <p:stCondLst>
                                            <p:cond delay="770"/>
                                          </p:stCondLst>
                                        </p:cTn>
                                        <p:tgtEl>
                                          <p:spTgt spid="20"/>
                                        </p:tgtEl>
                                        <p:attrNameLst>
                                          <p:attrName>ppt_x</p:attrName>
                                        </p:attrNameLst>
                                      </p:cBhvr>
                                    </p:anim>
                                    <p:set>
                                      <p:cBhvr>
                                        <p:cTn id="62" dur="770" fill="hold"/>
                                        <p:tgtEl>
                                          <p:spTgt spid="20"/>
                                        </p:tgtEl>
                                        <p:attrNameLst>
                                          <p:attrName>ppt_y</p:attrName>
                                        </p:attrNameLst>
                                      </p:cBhvr>
                                      <p:to>
                                        <p:strVal val="(#ppt_y+0.4)"/>
                                      </p:to>
                                    </p:set>
                                    <p:anim from="(#ppt_y+0.4)" to="(#ppt_y)" calcmode="lin" valueType="num">
                                      <p:cBhvr>
                                        <p:cTn id="63" dur="1230" accel="100000" fill="hold">
                                          <p:stCondLst>
                                            <p:cond delay="770"/>
                                          </p:stCondLst>
                                        </p:cTn>
                                        <p:tgtEl>
                                          <p:spTgt spid="20"/>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770" decel="100000"/>
                                        <p:tgtEl>
                                          <p:spTgt spid="21"/>
                                        </p:tgtEl>
                                      </p:cBhvr>
                                    </p:animEffect>
                                    <p:animScale>
                                      <p:cBhvr>
                                        <p:cTn id="68" dur="770" decel="100000"/>
                                        <p:tgtEl>
                                          <p:spTgt spid="21"/>
                                        </p:tgtEl>
                                      </p:cBhvr>
                                      <p:from x="10000" y="10000"/>
                                      <p:to x="200000" y="450000"/>
                                    </p:animScale>
                                    <p:animScale>
                                      <p:cBhvr>
                                        <p:cTn id="69" dur="1230" accel="100000" fill="hold">
                                          <p:stCondLst>
                                            <p:cond delay="770"/>
                                          </p:stCondLst>
                                        </p:cTn>
                                        <p:tgtEl>
                                          <p:spTgt spid="21"/>
                                        </p:tgtEl>
                                      </p:cBhvr>
                                      <p:from x="200000" y="450000"/>
                                      <p:to x="100000" y="100000"/>
                                    </p:animScale>
                                    <p:set>
                                      <p:cBhvr>
                                        <p:cTn id="70" dur="770" fill="hold"/>
                                        <p:tgtEl>
                                          <p:spTgt spid="21"/>
                                        </p:tgtEl>
                                        <p:attrNameLst>
                                          <p:attrName>ppt_x</p:attrName>
                                        </p:attrNameLst>
                                      </p:cBhvr>
                                      <p:to>
                                        <p:strVal val="(0.5)"/>
                                      </p:to>
                                    </p:set>
                                    <p:anim from="(0.5)" to="(#ppt_x)" calcmode="lin" valueType="num">
                                      <p:cBhvr>
                                        <p:cTn id="71" dur="1230" accel="100000" fill="hold">
                                          <p:stCondLst>
                                            <p:cond delay="770"/>
                                          </p:stCondLst>
                                        </p:cTn>
                                        <p:tgtEl>
                                          <p:spTgt spid="21"/>
                                        </p:tgtEl>
                                        <p:attrNameLst>
                                          <p:attrName>ppt_x</p:attrName>
                                        </p:attrNameLst>
                                      </p:cBhvr>
                                    </p:anim>
                                    <p:set>
                                      <p:cBhvr>
                                        <p:cTn id="72" dur="770" fill="hold"/>
                                        <p:tgtEl>
                                          <p:spTgt spid="21"/>
                                        </p:tgtEl>
                                        <p:attrNameLst>
                                          <p:attrName>ppt_y</p:attrName>
                                        </p:attrNameLst>
                                      </p:cBhvr>
                                      <p:to>
                                        <p:strVal val="(#ppt_y+0.4)"/>
                                      </p:to>
                                    </p:set>
                                    <p:anim from="(#ppt_y+0.4)" to="(#ppt_y)" calcmode="lin" valueType="num">
                                      <p:cBhvr>
                                        <p:cTn id="73" dur="1230" accel="100000" fill="hold">
                                          <p:stCondLst>
                                            <p:cond delay="770"/>
                                          </p:stCondLst>
                                        </p:cTn>
                                        <p:tgtEl>
                                          <p:spTgt spid="21"/>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770" decel="100000"/>
                                        <p:tgtEl>
                                          <p:spTgt spid="22"/>
                                        </p:tgtEl>
                                      </p:cBhvr>
                                    </p:animEffect>
                                    <p:animScale>
                                      <p:cBhvr>
                                        <p:cTn id="78" dur="770" decel="100000"/>
                                        <p:tgtEl>
                                          <p:spTgt spid="22"/>
                                        </p:tgtEl>
                                      </p:cBhvr>
                                      <p:from x="10000" y="10000"/>
                                      <p:to x="200000" y="450000"/>
                                    </p:animScale>
                                    <p:animScale>
                                      <p:cBhvr>
                                        <p:cTn id="79" dur="1230" accel="100000" fill="hold">
                                          <p:stCondLst>
                                            <p:cond delay="770"/>
                                          </p:stCondLst>
                                        </p:cTn>
                                        <p:tgtEl>
                                          <p:spTgt spid="22"/>
                                        </p:tgtEl>
                                      </p:cBhvr>
                                      <p:from x="200000" y="450000"/>
                                      <p:to x="100000" y="100000"/>
                                    </p:animScale>
                                    <p:set>
                                      <p:cBhvr>
                                        <p:cTn id="80" dur="770" fill="hold"/>
                                        <p:tgtEl>
                                          <p:spTgt spid="22"/>
                                        </p:tgtEl>
                                        <p:attrNameLst>
                                          <p:attrName>ppt_x</p:attrName>
                                        </p:attrNameLst>
                                      </p:cBhvr>
                                      <p:to>
                                        <p:strVal val="(0.5)"/>
                                      </p:to>
                                    </p:set>
                                    <p:anim from="(0.5)" to="(#ppt_x)" calcmode="lin" valueType="num">
                                      <p:cBhvr>
                                        <p:cTn id="81" dur="1230" accel="100000" fill="hold">
                                          <p:stCondLst>
                                            <p:cond delay="770"/>
                                          </p:stCondLst>
                                        </p:cTn>
                                        <p:tgtEl>
                                          <p:spTgt spid="22"/>
                                        </p:tgtEl>
                                        <p:attrNameLst>
                                          <p:attrName>ppt_x</p:attrName>
                                        </p:attrNameLst>
                                      </p:cBhvr>
                                    </p:anim>
                                    <p:set>
                                      <p:cBhvr>
                                        <p:cTn id="82" dur="770" fill="hold"/>
                                        <p:tgtEl>
                                          <p:spTgt spid="22"/>
                                        </p:tgtEl>
                                        <p:attrNameLst>
                                          <p:attrName>ppt_y</p:attrName>
                                        </p:attrNameLst>
                                      </p:cBhvr>
                                      <p:to>
                                        <p:strVal val="(#ppt_y+0.4)"/>
                                      </p:to>
                                    </p:set>
                                    <p:anim from="(#ppt_y+0.4)" to="(#ppt_y)" calcmode="lin" valueType="num">
                                      <p:cBhvr>
                                        <p:cTn id="83" dur="1230" accel="100000" fill="hold">
                                          <p:stCondLst>
                                            <p:cond delay="770"/>
                                          </p:stCondLst>
                                        </p:cTn>
                                        <p:tgtEl>
                                          <p:spTgt spid="22"/>
                                        </p:tgtEl>
                                        <p:attrNameLst>
                                          <p:attrName>ppt_y</p:attrName>
                                        </p:attrNameLst>
                                      </p:cBhvr>
                                    </p:anim>
                                  </p:childTnLst>
                                </p:cTn>
                              </p:par>
                            </p:childTnLst>
                          </p:cTn>
                        </p:par>
                        <p:par>
                          <p:cTn id="84" fill="hold">
                            <p:stCondLst>
                              <p:cond delay="16000"/>
                            </p:stCondLst>
                            <p:childTnLst>
                              <p:par>
                                <p:cTn id="85" presetID="51" presetClass="entr" presetSubtype="0"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fade">
                                      <p:cBhvr>
                                        <p:cTn id="87" dur="770" decel="100000"/>
                                        <p:tgtEl>
                                          <p:spTgt spid="23"/>
                                        </p:tgtEl>
                                      </p:cBhvr>
                                    </p:animEffect>
                                    <p:animScale>
                                      <p:cBhvr>
                                        <p:cTn id="88" dur="770" decel="100000"/>
                                        <p:tgtEl>
                                          <p:spTgt spid="23"/>
                                        </p:tgtEl>
                                      </p:cBhvr>
                                      <p:from x="10000" y="10000"/>
                                      <p:to x="200000" y="450000"/>
                                    </p:animScale>
                                    <p:animScale>
                                      <p:cBhvr>
                                        <p:cTn id="89" dur="1230" accel="100000" fill="hold">
                                          <p:stCondLst>
                                            <p:cond delay="770"/>
                                          </p:stCondLst>
                                        </p:cTn>
                                        <p:tgtEl>
                                          <p:spTgt spid="23"/>
                                        </p:tgtEl>
                                      </p:cBhvr>
                                      <p:from x="200000" y="450000"/>
                                      <p:to x="100000" y="100000"/>
                                    </p:animScale>
                                    <p:set>
                                      <p:cBhvr>
                                        <p:cTn id="90" dur="770" fill="hold"/>
                                        <p:tgtEl>
                                          <p:spTgt spid="23"/>
                                        </p:tgtEl>
                                        <p:attrNameLst>
                                          <p:attrName>ppt_x</p:attrName>
                                        </p:attrNameLst>
                                      </p:cBhvr>
                                      <p:to>
                                        <p:strVal val="(0.5)"/>
                                      </p:to>
                                    </p:set>
                                    <p:anim from="(0.5)" to="(#ppt_x)" calcmode="lin" valueType="num">
                                      <p:cBhvr>
                                        <p:cTn id="91" dur="1230" accel="100000" fill="hold">
                                          <p:stCondLst>
                                            <p:cond delay="770"/>
                                          </p:stCondLst>
                                        </p:cTn>
                                        <p:tgtEl>
                                          <p:spTgt spid="23"/>
                                        </p:tgtEl>
                                        <p:attrNameLst>
                                          <p:attrName>ppt_x</p:attrName>
                                        </p:attrNameLst>
                                      </p:cBhvr>
                                    </p:anim>
                                    <p:set>
                                      <p:cBhvr>
                                        <p:cTn id="92" dur="770" fill="hold"/>
                                        <p:tgtEl>
                                          <p:spTgt spid="23"/>
                                        </p:tgtEl>
                                        <p:attrNameLst>
                                          <p:attrName>ppt_y</p:attrName>
                                        </p:attrNameLst>
                                      </p:cBhvr>
                                      <p:to>
                                        <p:strVal val="(#ppt_y+0.4)"/>
                                      </p:to>
                                    </p:set>
                                    <p:anim from="(#ppt_y+0.4)" to="(#ppt_y)" calcmode="lin" valueType="num">
                                      <p:cBhvr>
                                        <p:cTn id="93" dur="1230" accel="100000" fill="hold">
                                          <p:stCondLst>
                                            <p:cond delay="770"/>
                                          </p:stCondLst>
                                        </p:cTn>
                                        <p:tgtEl>
                                          <p:spTgt spid="2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smtClean="0"/>
              <a:t>Open Syllable </a:t>
            </a:r>
          </a:p>
        </p:txBody>
      </p:sp>
      <p:sp>
        <p:nvSpPr>
          <p:cNvPr id="63491" name="Content Placeholder 2"/>
          <p:cNvSpPr>
            <a:spLocks noGrp="1"/>
          </p:cNvSpPr>
          <p:nvPr>
            <p:ph idx="1"/>
          </p:nvPr>
        </p:nvSpPr>
        <p:spPr>
          <a:xfrm>
            <a:off x="457200" y="1882775"/>
            <a:ext cx="8229600" cy="2613025"/>
          </a:xfrm>
        </p:spPr>
        <p:txBody>
          <a:bodyPr/>
          <a:lstStyle/>
          <a:p>
            <a:r>
              <a:rPr lang="en-US" smtClean="0"/>
              <a:t>The vowel is free to run off because a  consonant isn’t blocking it, therefore it makes the long vowel sound</a:t>
            </a:r>
          </a:p>
          <a:p>
            <a:r>
              <a:rPr lang="en-US" smtClean="0"/>
              <a:t>me, he, de*sign, re*view</a:t>
            </a:r>
          </a:p>
        </p:txBody>
      </p:sp>
      <p:pic>
        <p:nvPicPr>
          <p:cNvPr id="63492" name="Picture 2" descr="C:\Documents and Settings\rfrantu\My Documents\My Pictures\Microsoft Clip Organizer\j0295205.gif"/>
          <p:cNvPicPr>
            <a:picLocks noChangeAspect="1" noChangeArrowheads="1" noCrop="1"/>
          </p:cNvPicPr>
          <p:nvPr/>
        </p:nvPicPr>
        <p:blipFill>
          <a:blip r:embed="rId2" cstate="print"/>
          <a:srcRect/>
          <a:stretch>
            <a:fillRect/>
          </a:stretch>
        </p:blipFill>
        <p:spPr bwMode="auto">
          <a:xfrm>
            <a:off x="3657600" y="4343400"/>
            <a:ext cx="1676400" cy="1990725"/>
          </a:xfrm>
          <a:prstGeom prst="rect">
            <a:avLst/>
          </a:prstGeom>
          <a:noFill/>
          <a:ln w="9525">
            <a:noFill/>
            <a:miter lim="800000"/>
            <a:headEnd/>
            <a:tailEnd/>
          </a:ln>
        </p:spPr>
      </p:pic>
      <p:pic>
        <p:nvPicPr>
          <p:cNvPr id="63493"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ontent Placeholder 2"/>
          <p:cNvSpPr>
            <a:spLocks noGrp="1"/>
          </p:cNvSpPr>
          <p:nvPr>
            <p:ph idx="1"/>
          </p:nvPr>
        </p:nvSpPr>
        <p:spPr>
          <a:xfrm>
            <a:off x="228600" y="1447800"/>
            <a:ext cx="8610600" cy="5029200"/>
          </a:xfrm>
        </p:spPr>
        <p:txBody>
          <a:bodyPr/>
          <a:lstStyle/>
          <a:p>
            <a:pPr>
              <a:buFont typeface="Wingdings 2" pitchFamily="18" charset="2"/>
              <a:buNone/>
            </a:pPr>
            <a:r>
              <a:rPr lang="en-US" dirty="0" err="1" smtClean="0"/>
              <a:t>dod</a:t>
            </a:r>
            <a:r>
              <a:rPr lang="en-US" dirty="0" smtClean="0"/>
              <a:t> 		</a:t>
            </a:r>
            <a:r>
              <a:rPr lang="en-US" dirty="0" err="1" smtClean="0"/>
              <a:t>ake</a:t>
            </a:r>
            <a:r>
              <a:rPr lang="en-US" dirty="0" smtClean="0"/>
              <a:t>		toe		saw		no</a:t>
            </a:r>
          </a:p>
          <a:p>
            <a:pPr>
              <a:buFont typeface="Wingdings 2" pitchFamily="18" charset="2"/>
              <a:buNone/>
            </a:pPr>
            <a:r>
              <a:rPr lang="en-US" dirty="0" smtClean="0"/>
              <a:t>bay		pop		</a:t>
            </a:r>
            <a:r>
              <a:rPr lang="en-US" dirty="0" err="1" smtClean="0"/>
              <a:t>ber</a:t>
            </a:r>
            <a:r>
              <a:rPr lang="en-US" dirty="0" smtClean="0"/>
              <a:t>		</a:t>
            </a:r>
            <a:r>
              <a:rPr lang="en-US" dirty="0" err="1" smtClean="0"/>
              <a:t>upe</a:t>
            </a:r>
            <a:r>
              <a:rPr lang="en-US" dirty="0" smtClean="0"/>
              <a:t>		</a:t>
            </a:r>
            <a:r>
              <a:rPr lang="en-US" dirty="0" err="1" smtClean="0"/>
              <a:t>oot</a:t>
            </a:r>
            <a:endParaRPr lang="en-US" dirty="0" smtClean="0"/>
          </a:p>
          <a:p>
            <a:pPr>
              <a:buFont typeface="Wingdings 2" pitchFamily="18" charset="2"/>
              <a:buNone/>
            </a:pPr>
            <a:r>
              <a:rPr lang="en-US" dirty="0" err="1" smtClean="0"/>
              <a:t>wort</a:t>
            </a:r>
            <a:r>
              <a:rPr lang="en-US" dirty="0" smtClean="0"/>
              <a:t>		</a:t>
            </a:r>
            <a:r>
              <a:rPr lang="en-US" dirty="0" err="1" smtClean="0"/>
              <a:t>mit</a:t>
            </a:r>
            <a:r>
              <a:rPr lang="en-US" dirty="0" smtClean="0"/>
              <a:t>		</a:t>
            </a:r>
            <a:r>
              <a:rPr lang="en-US" dirty="0" err="1" smtClean="0"/>
              <a:t>fle</a:t>
            </a:r>
            <a:r>
              <a:rPr lang="en-US" dirty="0" smtClean="0"/>
              <a:t>		form		bet</a:t>
            </a:r>
          </a:p>
          <a:p>
            <a:pPr>
              <a:buFont typeface="Wingdings 2" pitchFamily="18" charset="2"/>
              <a:buNone/>
            </a:pPr>
            <a:r>
              <a:rPr lang="en-US" dirty="0" err="1" smtClean="0"/>
              <a:t>dle</a:t>
            </a:r>
            <a:r>
              <a:rPr lang="en-US" dirty="0" smtClean="0"/>
              <a:t>		war		cap		bee		</a:t>
            </a:r>
            <a:r>
              <a:rPr lang="en-US" dirty="0" err="1" smtClean="0"/>
              <a:t>ote</a:t>
            </a:r>
            <a:endParaRPr lang="en-US" dirty="0" smtClean="0"/>
          </a:p>
          <a:p>
            <a:pPr>
              <a:buFont typeface="Wingdings 2" pitchFamily="18" charset="2"/>
              <a:buNone/>
            </a:pPr>
            <a:r>
              <a:rPr lang="en-US" dirty="0" err="1" smtClean="0"/>
              <a:t>kle</a:t>
            </a:r>
            <a:r>
              <a:rPr lang="en-US" dirty="0" smtClean="0"/>
              <a:t>		fur		per		</a:t>
            </a:r>
            <a:r>
              <a:rPr lang="en-US" dirty="0" err="1" smtClean="0"/>
              <a:t>gud</a:t>
            </a:r>
            <a:r>
              <a:rPr lang="en-US" dirty="0" smtClean="0"/>
              <a:t>		</a:t>
            </a:r>
            <a:r>
              <a:rPr lang="en-US" dirty="0" err="1" smtClean="0"/>
              <a:t>gle</a:t>
            </a:r>
            <a:endParaRPr lang="en-US" dirty="0" smtClean="0"/>
          </a:p>
          <a:p>
            <a:pPr>
              <a:buFont typeface="Wingdings 2" pitchFamily="18" charset="2"/>
              <a:buNone/>
            </a:pPr>
            <a:r>
              <a:rPr lang="en-US" dirty="0" smtClean="0"/>
              <a:t>oat		</a:t>
            </a:r>
            <a:r>
              <a:rPr lang="en-US" dirty="0" err="1" smtClean="0"/>
              <a:t>tle</a:t>
            </a:r>
            <a:r>
              <a:rPr lang="en-US" dirty="0" smtClean="0"/>
              <a:t>		so		much		</a:t>
            </a:r>
            <a:r>
              <a:rPr lang="en-US" dirty="0" err="1" smtClean="0"/>
              <a:t>ough</a:t>
            </a:r>
            <a:endParaRPr lang="en-US" dirty="0" smtClean="0"/>
          </a:p>
          <a:p>
            <a:pPr>
              <a:buFont typeface="Wingdings 2" pitchFamily="18" charset="2"/>
              <a:buNone/>
            </a:pPr>
            <a:r>
              <a:rPr lang="en-US" dirty="0" err="1" smtClean="0"/>
              <a:t>pe</a:t>
            </a:r>
            <a:r>
              <a:rPr lang="en-US" dirty="0" smtClean="0"/>
              <a:t>		few		poi		</a:t>
            </a:r>
            <a:r>
              <a:rPr lang="en-US" dirty="0" err="1" smtClean="0"/>
              <a:t>ta</a:t>
            </a:r>
            <a:r>
              <a:rPr lang="en-US" dirty="0" smtClean="0"/>
              <a:t>		</a:t>
            </a:r>
            <a:r>
              <a:rPr lang="en-US" dirty="0" err="1" smtClean="0"/>
              <a:t>eap</a:t>
            </a:r>
            <a:endParaRPr lang="en-US" dirty="0" smtClean="0"/>
          </a:p>
          <a:p>
            <a:pPr>
              <a:buFont typeface="Wingdings 2" pitchFamily="18" charset="2"/>
              <a:buNone/>
            </a:pPr>
            <a:r>
              <a:rPr lang="en-US" dirty="0" err="1" smtClean="0"/>
              <a:t>su</a:t>
            </a:r>
            <a:r>
              <a:rPr lang="en-US" dirty="0" smtClean="0"/>
              <a:t>			paw		</a:t>
            </a:r>
            <a:r>
              <a:rPr lang="en-US" dirty="0" err="1" smtClean="0"/>
              <a:t>ike</a:t>
            </a:r>
            <a:r>
              <a:rPr lang="en-US" dirty="0" smtClean="0"/>
              <a:t>		</a:t>
            </a:r>
            <a:r>
              <a:rPr lang="en-US" dirty="0" err="1" smtClean="0"/>
              <a:t>di</a:t>
            </a:r>
            <a:r>
              <a:rPr lang="en-US" dirty="0" smtClean="0"/>
              <a:t>		</a:t>
            </a:r>
            <a:r>
              <a:rPr lang="en-US" dirty="0" err="1" smtClean="0"/>
              <a:t>raph</a:t>
            </a:r>
            <a:r>
              <a:rPr lang="en-US" dirty="0" smtClean="0"/>
              <a:t>	</a:t>
            </a:r>
          </a:p>
          <a:p>
            <a:pPr>
              <a:buFont typeface="Wingdings 2" pitchFamily="18" charset="2"/>
              <a:buNone/>
            </a:pPr>
            <a:r>
              <a:rPr lang="en-US" dirty="0" err="1" smtClean="0"/>
              <a:t>ipe</a:t>
            </a:r>
            <a:r>
              <a:rPr lang="en-US" dirty="0" smtClean="0"/>
              <a:t>		</a:t>
            </a:r>
            <a:r>
              <a:rPr lang="en-US" dirty="0" err="1" smtClean="0"/>
              <a:t>oop</a:t>
            </a:r>
            <a:r>
              <a:rPr lang="en-US" dirty="0" smtClean="0"/>
              <a:t>		</a:t>
            </a:r>
            <a:r>
              <a:rPr lang="en-US" dirty="0" err="1" smtClean="0"/>
              <a:t>ble</a:t>
            </a:r>
            <a:r>
              <a:rPr lang="en-US" dirty="0" smtClean="0"/>
              <a:t>		</a:t>
            </a:r>
            <a:r>
              <a:rPr lang="en-US" dirty="0" err="1" smtClean="0"/>
              <a:t>tle</a:t>
            </a:r>
            <a:r>
              <a:rPr lang="en-US" dirty="0" smtClean="0"/>
              <a:t>		los</a:t>
            </a:r>
          </a:p>
          <a:p>
            <a:pPr>
              <a:buFont typeface="Wingdings 2" pitchFamily="18" charset="2"/>
              <a:buNone/>
            </a:pPr>
            <a:r>
              <a:rPr lang="en-US" dirty="0" smtClean="0"/>
              <a:t>vow		</a:t>
            </a:r>
            <a:r>
              <a:rPr lang="en-US" dirty="0" err="1" smtClean="0"/>
              <a:t>gle</a:t>
            </a:r>
            <a:r>
              <a:rPr lang="en-US" dirty="0" smtClean="0"/>
              <a:t>		let		wed		car		</a:t>
            </a:r>
          </a:p>
        </p:txBody>
      </p:sp>
      <p:sp>
        <p:nvSpPr>
          <p:cNvPr id="4" name="Oval 3"/>
          <p:cNvSpPr/>
          <p:nvPr/>
        </p:nvSpPr>
        <p:spPr>
          <a:xfrm>
            <a:off x="3733800" y="47244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5715000" y="1524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7315200" y="20574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7467600" y="40386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486400" y="30480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0" y="40386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1905000" y="4648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0" y="20574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3733800" y="1524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Oval 12"/>
          <p:cNvSpPr/>
          <p:nvPr/>
        </p:nvSpPr>
        <p:spPr>
          <a:xfrm>
            <a:off x="1905000" y="5715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Oval 13"/>
          <p:cNvSpPr/>
          <p:nvPr/>
        </p:nvSpPr>
        <p:spPr>
          <a:xfrm>
            <a:off x="7467600" y="4648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Oval 14"/>
          <p:cNvSpPr/>
          <p:nvPr/>
        </p:nvSpPr>
        <p:spPr>
          <a:xfrm>
            <a:off x="1905000" y="51816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Oval 15"/>
          <p:cNvSpPr/>
          <p:nvPr/>
        </p:nvSpPr>
        <p:spPr>
          <a:xfrm>
            <a:off x="0" y="6172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4528"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
        <p:nvSpPr>
          <p:cNvPr id="64529"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70" decel="100000"/>
                                        <p:tgtEl>
                                          <p:spTgt spid="5"/>
                                        </p:tgtEl>
                                      </p:cBhvr>
                                    </p:animEffect>
                                    <p:animScale>
                                      <p:cBhvr>
                                        <p:cTn id="18" dur="770" decel="100000"/>
                                        <p:tgtEl>
                                          <p:spTgt spid="5"/>
                                        </p:tgtEl>
                                      </p:cBhvr>
                                      <p:from x="10000" y="10000"/>
                                      <p:to x="200000" y="450000"/>
                                    </p:animScale>
                                    <p:animScale>
                                      <p:cBhvr>
                                        <p:cTn id="19" dur="1230" accel="100000" fill="hold">
                                          <p:stCondLst>
                                            <p:cond delay="770"/>
                                          </p:stCondLst>
                                        </p:cTn>
                                        <p:tgtEl>
                                          <p:spTgt spid="5"/>
                                        </p:tgtEl>
                                      </p:cBhvr>
                                      <p:from x="200000" y="450000"/>
                                      <p:to x="100000" y="100000"/>
                                    </p:animScale>
                                    <p:set>
                                      <p:cBhvr>
                                        <p:cTn id="20" dur="770" fill="hold"/>
                                        <p:tgtEl>
                                          <p:spTgt spid="5"/>
                                        </p:tgtEl>
                                        <p:attrNameLst>
                                          <p:attrName>ppt_x</p:attrName>
                                        </p:attrNameLst>
                                      </p:cBhvr>
                                      <p:to>
                                        <p:strVal val="(0.5)"/>
                                      </p:to>
                                    </p:set>
                                    <p:anim from="(0.5)" to="(#ppt_x)" calcmode="lin" valueType="num">
                                      <p:cBhvr>
                                        <p:cTn id="21" dur="1230" accel="100000" fill="hold">
                                          <p:stCondLst>
                                            <p:cond delay="770"/>
                                          </p:stCondLst>
                                        </p:cTn>
                                        <p:tgtEl>
                                          <p:spTgt spid="5"/>
                                        </p:tgtEl>
                                        <p:attrNameLst>
                                          <p:attrName>ppt_x</p:attrName>
                                        </p:attrNameLst>
                                      </p:cBhvr>
                                    </p:anim>
                                    <p:set>
                                      <p:cBhvr>
                                        <p:cTn id="22" dur="770" fill="hold"/>
                                        <p:tgtEl>
                                          <p:spTgt spid="5"/>
                                        </p:tgtEl>
                                        <p:attrNameLst>
                                          <p:attrName>ppt_y</p:attrName>
                                        </p:attrNameLst>
                                      </p:cBhvr>
                                      <p:to>
                                        <p:strVal val="(#ppt_y+0.4)"/>
                                      </p:to>
                                    </p:set>
                                    <p:anim from="(#ppt_y+0.4)" to="(#ppt_y)" calcmode="lin" valueType="num">
                                      <p:cBhvr>
                                        <p:cTn id="23" dur="1230" accel="100000" fill="hold">
                                          <p:stCondLst>
                                            <p:cond delay="770"/>
                                          </p:stCondLst>
                                        </p:cTn>
                                        <p:tgtEl>
                                          <p:spTgt spid="5"/>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770" decel="100000"/>
                                        <p:tgtEl>
                                          <p:spTgt spid="6"/>
                                        </p:tgtEl>
                                      </p:cBhvr>
                                    </p:animEffect>
                                    <p:animScale>
                                      <p:cBhvr>
                                        <p:cTn id="28" dur="770" decel="100000"/>
                                        <p:tgtEl>
                                          <p:spTgt spid="6"/>
                                        </p:tgtEl>
                                      </p:cBhvr>
                                      <p:from x="10000" y="10000"/>
                                      <p:to x="200000" y="450000"/>
                                    </p:animScale>
                                    <p:animScale>
                                      <p:cBhvr>
                                        <p:cTn id="29" dur="1230" accel="100000" fill="hold">
                                          <p:stCondLst>
                                            <p:cond delay="770"/>
                                          </p:stCondLst>
                                        </p:cTn>
                                        <p:tgtEl>
                                          <p:spTgt spid="6"/>
                                        </p:tgtEl>
                                      </p:cBhvr>
                                      <p:from x="200000" y="450000"/>
                                      <p:to x="100000" y="100000"/>
                                    </p:animScale>
                                    <p:set>
                                      <p:cBhvr>
                                        <p:cTn id="30" dur="770" fill="hold"/>
                                        <p:tgtEl>
                                          <p:spTgt spid="6"/>
                                        </p:tgtEl>
                                        <p:attrNameLst>
                                          <p:attrName>ppt_x</p:attrName>
                                        </p:attrNameLst>
                                      </p:cBhvr>
                                      <p:to>
                                        <p:strVal val="(0.5)"/>
                                      </p:to>
                                    </p:set>
                                    <p:anim from="(0.5)" to="(#ppt_x)" calcmode="lin" valueType="num">
                                      <p:cBhvr>
                                        <p:cTn id="31" dur="1230" accel="100000" fill="hold">
                                          <p:stCondLst>
                                            <p:cond delay="770"/>
                                          </p:stCondLst>
                                        </p:cTn>
                                        <p:tgtEl>
                                          <p:spTgt spid="6"/>
                                        </p:tgtEl>
                                        <p:attrNameLst>
                                          <p:attrName>ppt_x</p:attrName>
                                        </p:attrNameLst>
                                      </p:cBhvr>
                                    </p:anim>
                                    <p:set>
                                      <p:cBhvr>
                                        <p:cTn id="32" dur="770" fill="hold"/>
                                        <p:tgtEl>
                                          <p:spTgt spid="6"/>
                                        </p:tgtEl>
                                        <p:attrNameLst>
                                          <p:attrName>ppt_y</p:attrName>
                                        </p:attrNameLst>
                                      </p:cBhvr>
                                      <p:to>
                                        <p:strVal val="(#ppt_y+0.4)"/>
                                      </p:to>
                                    </p:set>
                                    <p:anim from="(#ppt_y+0.4)" to="(#ppt_y)" calcmode="lin" valueType="num">
                                      <p:cBhvr>
                                        <p:cTn id="33" dur="1230" accel="100000" fill="hold">
                                          <p:stCondLst>
                                            <p:cond delay="770"/>
                                          </p:stCondLst>
                                        </p:cTn>
                                        <p:tgtEl>
                                          <p:spTgt spid="6"/>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770" decel="100000"/>
                                        <p:tgtEl>
                                          <p:spTgt spid="7"/>
                                        </p:tgtEl>
                                      </p:cBhvr>
                                    </p:animEffect>
                                    <p:animScale>
                                      <p:cBhvr>
                                        <p:cTn id="38" dur="770" decel="100000"/>
                                        <p:tgtEl>
                                          <p:spTgt spid="7"/>
                                        </p:tgtEl>
                                      </p:cBhvr>
                                      <p:from x="10000" y="10000"/>
                                      <p:to x="200000" y="450000"/>
                                    </p:animScale>
                                    <p:animScale>
                                      <p:cBhvr>
                                        <p:cTn id="39" dur="1230" accel="100000" fill="hold">
                                          <p:stCondLst>
                                            <p:cond delay="770"/>
                                          </p:stCondLst>
                                        </p:cTn>
                                        <p:tgtEl>
                                          <p:spTgt spid="7"/>
                                        </p:tgtEl>
                                      </p:cBhvr>
                                      <p:from x="200000" y="450000"/>
                                      <p:to x="100000" y="100000"/>
                                    </p:animScale>
                                    <p:set>
                                      <p:cBhvr>
                                        <p:cTn id="40" dur="770" fill="hold"/>
                                        <p:tgtEl>
                                          <p:spTgt spid="7"/>
                                        </p:tgtEl>
                                        <p:attrNameLst>
                                          <p:attrName>ppt_x</p:attrName>
                                        </p:attrNameLst>
                                      </p:cBhvr>
                                      <p:to>
                                        <p:strVal val="(0.5)"/>
                                      </p:to>
                                    </p:set>
                                    <p:anim from="(0.5)" to="(#ppt_x)" calcmode="lin" valueType="num">
                                      <p:cBhvr>
                                        <p:cTn id="41" dur="1230" accel="100000" fill="hold">
                                          <p:stCondLst>
                                            <p:cond delay="770"/>
                                          </p:stCondLst>
                                        </p:cTn>
                                        <p:tgtEl>
                                          <p:spTgt spid="7"/>
                                        </p:tgtEl>
                                        <p:attrNameLst>
                                          <p:attrName>ppt_x</p:attrName>
                                        </p:attrNameLst>
                                      </p:cBhvr>
                                    </p:anim>
                                    <p:set>
                                      <p:cBhvr>
                                        <p:cTn id="42" dur="770" fill="hold"/>
                                        <p:tgtEl>
                                          <p:spTgt spid="7"/>
                                        </p:tgtEl>
                                        <p:attrNameLst>
                                          <p:attrName>ppt_y</p:attrName>
                                        </p:attrNameLst>
                                      </p:cBhvr>
                                      <p:to>
                                        <p:strVal val="(#ppt_y+0.4)"/>
                                      </p:to>
                                    </p:set>
                                    <p:anim from="(#ppt_y+0.4)" to="(#ppt_y)" calcmode="lin" valueType="num">
                                      <p:cBhvr>
                                        <p:cTn id="43" dur="1230" accel="100000" fill="hold">
                                          <p:stCondLst>
                                            <p:cond delay="770"/>
                                          </p:stCondLst>
                                        </p:cTn>
                                        <p:tgtEl>
                                          <p:spTgt spid="7"/>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770" decel="100000"/>
                                        <p:tgtEl>
                                          <p:spTgt spid="8"/>
                                        </p:tgtEl>
                                      </p:cBhvr>
                                    </p:animEffect>
                                    <p:animScale>
                                      <p:cBhvr>
                                        <p:cTn id="48" dur="770" decel="100000"/>
                                        <p:tgtEl>
                                          <p:spTgt spid="8"/>
                                        </p:tgtEl>
                                      </p:cBhvr>
                                      <p:from x="10000" y="10000"/>
                                      <p:to x="200000" y="450000"/>
                                    </p:animScale>
                                    <p:animScale>
                                      <p:cBhvr>
                                        <p:cTn id="49" dur="1230" accel="100000" fill="hold">
                                          <p:stCondLst>
                                            <p:cond delay="770"/>
                                          </p:stCondLst>
                                        </p:cTn>
                                        <p:tgtEl>
                                          <p:spTgt spid="8"/>
                                        </p:tgtEl>
                                      </p:cBhvr>
                                      <p:from x="200000" y="450000"/>
                                      <p:to x="100000" y="100000"/>
                                    </p:animScale>
                                    <p:set>
                                      <p:cBhvr>
                                        <p:cTn id="50" dur="770" fill="hold"/>
                                        <p:tgtEl>
                                          <p:spTgt spid="8"/>
                                        </p:tgtEl>
                                        <p:attrNameLst>
                                          <p:attrName>ppt_x</p:attrName>
                                        </p:attrNameLst>
                                      </p:cBhvr>
                                      <p:to>
                                        <p:strVal val="(0.5)"/>
                                      </p:to>
                                    </p:set>
                                    <p:anim from="(0.5)" to="(#ppt_x)" calcmode="lin" valueType="num">
                                      <p:cBhvr>
                                        <p:cTn id="51" dur="1230" accel="100000" fill="hold">
                                          <p:stCondLst>
                                            <p:cond delay="770"/>
                                          </p:stCondLst>
                                        </p:cTn>
                                        <p:tgtEl>
                                          <p:spTgt spid="8"/>
                                        </p:tgtEl>
                                        <p:attrNameLst>
                                          <p:attrName>ppt_x</p:attrName>
                                        </p:attrNameLst>
                                      </p:cBhvr>
                                    </p:anim>
                                    <p:set>
                                      <p:cBhvr>
                                        <p:cTn id="52" dur="770" fill="hold"/>
                                        <p:tgtEl>
                                          <p:spTgt spid="8"/>
                                        </p:tgtEl>
                                        <p:attrNameLst>
                                          <p:attrName>ppt_y</p:attrName>
                                        </p:attrNameLst>
                                      </p:cBhvr>
                                      <p:to>
                                        <p:strVal val="(#ppt_y+0.4)"/>
                                      </p:to>
                                    </p:set>
                                    <p:anim from="(#ppt_y+0.4)" to="(#ppt_y)" calcmode="lin" valueType="num">
                                      <p:cBhvr>
                                        <p:cTn id="53" dur="1230" accel="100000" fill="hold">
                                          <p:stCondLst>
                                            <p:cond delay="770"/>
                                          </p:stCondLst>
                                        </p:cTn>
                                        <p:tgtEl>
                                          <p:spTgt spid="8"/>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770" decel="100000"/>
                                        <p:tgtEl>
                                          <p:spTgt spid="9"/>
                                        </p:tgtEl>
                                      </p:cBhvr>
                                    </p:animEffect>
                                    <p:animScale>
                                      <p:cBhvr>
                                        <p:cTn id="58" dur="770" decel="100000"/>
                                        <p:tgtEl>
                                          <p:spTgt spid="9"/>
                                        </p:tgtEl>
                                      </p:cBhvr>
                                      <p:from x="10000" y="10000"/>
                                      <p:to x="200000" y="450000"/>
                                    </p:animScale>
                                    <p:animScale>
                                      <p:cBhvr>
                                        <p:cTn id="59" dur="1230" accel="100000" fill="hold">
                                          <p:stCondLst>
                                            <p:cond delay="770"/>
                                          </p:stCondLst>
                                        </p:cTn>
                                        <p:tgtEl>
                                          <p:spTgt spid="9"/>
                                        </p:tgtEl>
                                      </p:cBhvr>
                                      <p:from x="200000" y="450000"/>
                                      <p:to x="100000" y="100000"/>
                                    </p:animScale>
                                    <p:set>
                                      <p:cBhvr>
                                        <p:cTn id="60" dur="770" fill="hold"/>
                                        <p:tgtEl>
                                          <p:spTgt spid="9"/>
                                        </p:tgtEl>
                                        <p:attrNameLst>
                                          <p:attrName>ppt_x</p:attrName>
                                        </p:attrNameLst>
                                      </p:cBhvr>
                                      <p:to>
                                        <p:strVal val="(0.5)"/>
                                      </p:to>
                                    </p:set>
                                    <p:anim from="(0.5)" to="(#ppt_x)" calcmode="lin" valueType="num">
                                      <p:cBhvr>
                                        <p:cTn id="61" dur="1230" accel="100000" fill="hold">
                                          <p:stCondLst>
                                            <p:cond delay="770"/>
                                          </p:stCondLst>
                                        </p:cTn>
                                        <p:tgtEl>
                                          <p:spTgt spid="9"/>
                                        </p:tgtEl>
                                        <p:attrNameLst>
                                          <p:attrName>ppt_x</p:attrName>
                                        </p:attrNameLst>
                                      </p:cBhvr>
                                    </p:anim>
                                    <p:set>
                                      <p:cBhvr>
                                        <p:cTn id="62" dur="770" fill="hold"/>
                                        <p:tgtEl>
                                          <p:spTgt spid="9"/>
                                        </p:tgtEl>
                                        <p:attrNameLst>
                                          <p:attrName>ppt_y</p:attrName>
                                        </p:attrNameLst>
                                      </p:cBhvr>
                                      <p:to>
                                        <p:strVal val="(#ppt_y+0.4)"/>
                                      </p:to>
                                    </p:set>
                                    <p:anim from="(#ppt_y+0.4)" to="(#ppt_y)" calcmode="lin" valueType="num">
                                      <p:cBhvr>
                                        <p:cTn id="63" dur="1230" accel="100000" fill="hold">
                                          <p:stCondLst>
                                            <p:cond delay="770"/>
                                          </p:stCondLst>
                                        </p:cTn>
                                        <p:tgtEl>
                                          <p:spTgt spid="9"/>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770" decel="100000"/>
                                        <p:tgtEl>
                                          <p:spTgt spid="10"/>
                                        </p:tgtEl>
                                      </p:cBhvr>
                                    </p:animEffect>
                                    <p:animScale>
                                      <p:cBhvr>
                                        <p:cTn id="68" dur="770" decel="100000"/>
                                        <p:tgtEl>
                                          <p:spTgt spid="10"/>
                                        </p:tgtEl>
                                      </p:cBhvr>
                                      <p:from x="10000" y="10000"/>
                                      <p:to x="200000" y="450000"/>
                                    </p:animScale>
                                    <p:animScale>
                                      <p:cBhvr>
                                        <p:cTn id="69" dur="1230" accel="100000" fill="hold">
                                          <p:stCondLst>
                                            <p:cond delay="770"/>
                                          </p:stCondLst>
                                        </p:cTn>
                                        <p:tgtEl>
                                          <p:spTgt spid="10"/>
                                        </p:tgtEl>
                                      </p:cBhvr>
                                      <p:from x="200000" y="450000"/>
                                      <p:to x="100000" y="100000"/>
                                    </p:animScale>
                                    <p:set>
                                      <p:cBhvr>
                                        <p:cTn id="70" dur="770" fill="hold"/>
                                        <p:tgtEl>
                                          <p:spTgt spid="10"/>
                                        </p:tgtEl>
                                        <p:attrNameLst>
                                          <p:attrName>ppt_x</p:attrName>
                                        </p:attrNameLst>
                                      </p:cBhvr>
                                      <p:to>
                                        <p:strVal val="(0.5)"/>
                                      </p:to>
                                    </p:set>
                                    <p:anim from="(0.5)" to="(#ppt_x)" calcmode="lin" valueType="num">
                                      <p:cBhvr>
                                        <p:cTn id="71" dur="1230" accel="100000" fill="hold">
                                          <p:stCondLst>
                                            <p:cond delay="770"/>
                                          </p:stCondLst>
                                        </p:cTn>
                                        <p:tgtEl>
                                          <p:spTgt spid="10"/>
                                        </p:tgtEl>
                                        <p:attrNameLst>
                                          <p:attrName>ppt_x</p:attrName>
                                        </p:attrNameLst>
                                      </p:cBhvr>
                                    </p:anim>
                                    <p:set>
                                      <p:cBhvr>
                                        <p:cTn id="72" dur="770" fill="hold"/>
                                        <p:tgtEl>
                                          <p:spTgt spid="10"/>
                                        </p:tgtEl>
                                        <p:attrNameLst>
                                          <p:attrName>ppt_y</p:attrName>
                                        </p:attrNameLst>
                                      </p:cBhvr>
                                      <p:to>
                                        <p:strVal val="(#ppt_y+0.4)"/>
                                      </p:to>
                                    </p:set>
                                    <p:anim from="(#ppt_y+0.4)" to="(#ppt_y)" calcmode="lin" valueType="num">
                                      <p:cBhvr>
                                        <p:cTn id="73" dur="1230" accel="100000" fill="hold">
                                          <p:stCondLst>
                                            <p:cond delay="770"/>
                                          </p:stCondLst>
                                        </p:cTn>
                                        <p:tgtEl>
                                          <p:spTgt spid="10"/>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770" decel="100000"/>
                                        <p:tgtEl>
                                          <p:spTgt spid="11"/>
                                        </p:tgtEl>
                                      </p:cBhvr>
                                    </p:animEffect>
                                    <p:animScale>
                                      <p:cBhvr>
                                        <p:cTn id="78" dur="770" decel="100000"/>
                                        <p:tgtEl>
                                          <p:spTgt spid="11"/>
                                        </p:tgtEl>
                                      </p:cBhvr>
                                      <p:from x="10000" y="10000"/>
                                      <p:to x="200000" y="450000"/>
                                    </p:animScale>
                                    <p:animScale>
                                      <p:cBhvr>
                                        <p:cTn id="79" dur="1230" accel="100000" fill="hold">
                                          <p:stCondLst>
                                            <p:cond delay="770"/>
                                          </p:stCondLst>
                                        </p:cTn>
                                        <p:tgtEl>
                                          <p:spTgt spid="11"/>
                                        </p:tgtEl>
                                      </p:cBhvr>
                                      <p:from x="200000" y="450000"/>
                                      <p:to x="100000" y="100000"/>
                                    </p:animScale>
                                    <p:set>
                                      <p:cBhvr>
                                        <p:cTn id="80" dur="770" fill="hold"/>
                                        <p:tgtEl>
                                          <p:spTgt spid="11"/>
                                        </p:tgtEl>
                                        <p:attrNameLst>
                                          <p:attrName>ppt_x</p:attrName>
                                        </p:attrNameLst>
                                      </p:cBhvr>
                                      <p:to>
                                        <p:strVal val="(0.5)"/>
                                      </p:to>
                                    </p:set>
                                    <p:anim from="(0.5)" to="(#ppt_x)" calcmode="lin" valueType="num">
                                      <p:cBhvr>
                                        <p:cTn id="81" dur="1230" accel="100000" fill="hold">
                                          <p:stCondLst>
                                            <p:cond delay="770"/>
                                          </p:stCondLst>
                                        </p:cTn>
                                        <p:tgtEl>
                                          <p:spTgt spid="11"/>
                                        </p:tgtEl>
                                        <p:attrNameLst>
                                          <p:attrName>ppt_x</p:attrName>
                                        </p:attrNameLst>
                                      </p:cBhvr>
                                    </p:anim>
                                    <p:set>
                                      <p:cBhvr>
                                        <p:cTn id="82" dur="770" fill="hold"/>
                                        <p:tgtEl>
                                          <p:spTgt spid="11"/>
                                        </p:tgtEl>
                                        <p:attrNameLst>
                                          <p:attrName>ppt_y</p:attrName>
                                        </p:attrNameLst>
                                      </p:cBhvr>
                                      <p:to>
                                        <p:strVal val="(#ppt_y+0.4)"/>
                                      </p:to>
                                    </p:set>
                                    <p:anim from="(#ppt_y+0.4)" to="(#ppt_y)" calcmode="lin" valueType="num">
                                      <p:cBhvr>
                                        <p:cTn id="83" dur="1230" accel="100000" fill="hold">
                                          <p:stCondLst>
                                            <p:cond delay="770"/>
                                          </p:stCondLst>
                                        </p:cTn>
                                        <p:tgtEl>
                                          <p:spTgt spid="11"/>
                                        </p:tgtEl>
                                        <p:attrNameLst>
                                          <p:attrName>ppt_y</p:attrName>
                                        </p:attrNameLst>
                                      </p:cBhvr>
                                    </p:anim>
                                  </p:childTnLst>
                                </p:cTn>
                              </p:par>
                            </p:childTnLst>
                          </p:cTn>
                        </p:par>
                        <p:par>
                          <p:cTn id="84" fill="hold">
                            <p:stCondLst>
                              <p:cond delay="16000"/>
                            </p:stCondLst>
                            <p:childTnLst>
                              <p:par>
                                <p:cTn id="85" presetID="51" presetClass="entr" presetSubtype="0"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770" decel="100000"/>
                                        <p:tgtEl>
                                          <p:spTgt spid="12"/>
                                        </p:tgtEl>
                                      </p:cBhvr>
                                    </p:animEffect>
                                    <p:animScale>
                                      <p:cBhvr>
                                        <p:cTn id="88" dur="770" decel="100000"/>
                                        <p:tgtEl>
                                          <p:spTgt spid="12"/>
                                        </p:tgtEl>
                                      </p:cBhvr>
                                      <p:from x="10000" y="10000"/>
                                      <p:to x="200000" y="450000"/>
                                    </p:animScale>
                                    <p:animScale>
                                      <p:cBhvr>
                                        <p:cTn id="89" dur="1230" accel="100000" fill="hold">
                                          <p:stCondLst>
                                            <p:cond delay="770"/>
                                          </p:stCondLst>
                                        </p:cTn>
                                        <p:tgtEl>
                                          <p:spTgt spid="12"/>
                                        </p:tgtEl>
                                      </p:cBhvr>
                                      <p:from x="200000" y="450000"/>
                                      <p:to x="100000" y="100000"/>
                                    </p:animScale>
                                    <p:set>
                                      <p:cBhvr>
                                        <p:cTn id="90" dur="770" fill="hold"/>
                                        <p:tgtEl>
                                          <p:spTgt spid="12"/>
                                        </p:tgtEl>
                                        <p:attrNameLst>
                                          <p:attrName>ppt_x</p:attrName>
                                        </p:attrNameLst>
                                      </p:cBhvr>
                                      <p:to>
                                        <p:strVal val="(0.5)"/>
                                      </p:to>
                                    </p:set>
                                    <p:anim from="(0.5)" to="(#ppt_x)" calcmode="lin" valueType="num">
                                      <p:cBhvr>
                                        <p:cTn id="91" dur="1230" accel="100000" fill="hold">
                                          <p:stCondLst>
                                            <p:cond delay="770"/>
                                          </p:stCondLst>
                                        </p:cTn>
                                        <p:tgtEl>
                                          <p:spTgt spid="12"/>
                                        </p:tgtEl>
                                        <p:attrNameLst>
                                          <p:attrName>ppt_x</p:attrName>
                                        </p:attrNameLst>
                                      </p:cBhvr>
                                    </p:anim>
                                    <p:set>
                                      <p:cBhvr>
                                        <p:cTn id="92" dur="770" fill="hold"/>
                                        <p:tgtEl>
                                          <p:spTgt spid="12"/>
                                        </p:tgtEl>
                                        <p:attrNameLst>
                                          <p:attrName>ppt_y</p:attrName>
                                        </p:attrNameLst>
                                      </p:cBhvr>
                                      <p:to>
                                        <p:strVal val="(#ppt_y+0.4)"/>
                                      </p:to>
                                    </p:set>
                                    <p:anim from="(#ppt_y+0.4)" to="(#ppt_y)" calcmode="lin" valueType="num">
                                      <p:cBhvr>
                                        <p:cTn id="93" dur="1230" accel="100000" fill="hold">
                                          <p:stCondLst>
                                            <p:cond delay="770"/>
                                          </p:stCondLst>
                                        </p:cTn>
                                        <p:tgtEl>
                                          <p:spTgt spid="12"/>
                                        </p:tgtEl>
                                        <p:attrNameLst>
                                          <p:attrName>ppt_y</p:attrName>
                                        </p:attrNameLst>
                                      </p:cBhvr>
                                    </p:anim>
                                  </p:childTnLst>
                                </p:cTn>
                              </p:par>
                            </p:childTnLst>
                          </p:cTn>
                        </p:par>
                        <p:par>
                          <p:cTn id="94" fill="hold">
                            <p:stCondLst>
                              <p:cond delay="18000"/>
                            </p:stCondLst>
                            <p:childTnLst>
                              <p:par>
                                <p:cTn id="95" presetID="51" presetClass="entr" presetSubtype="0"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fade">
                                      <p:cBhvr>
                                        <p:cTn id="97" dur="770" decel="100000"/>
                                        <p:tgtEl>
                                          <p:spTgt spid="13"/>
                                        </p:tgtEl>
                                      </p:cBhvr>
                                    </p:animEffect>
                                    <p:animScale>
                                      <p:cBhvr>
                                        <p:cTn id="98" dur="770" decel="100000"/>
                                        <p:tgtEl>
                                          <p:spTgt spid="13"/>
                                        </p:tgtEl>
                                      </p:cBhvr>
                                      <p:from x="10000" y="10000"/>
                                      <p:to x="200000" y="450000"/>
                                    </p:animScale>
                                    <p:animScale>
                                      <p:cBhvr>
                                        <p:cTn id="99" dur="1230" accel="100000" fill="hold">
                                          <p:stCondLst>
                                            <p:cond delay="770"/>
                                          </p:stCondLst>
                                        </p:cTn>
                                        <p:tgtEl>
                                          <p:spTgt spid="13"/>
                                        </p:tgtEl>
                                      </p:cBhvr>
                                      <p:from x="200000" y="450000"/>
                                      <p:to x="100000" y="100000"/>
                                    </p:animScale>
                                    <p:set>
                                      <p:cBhvr>
                                        <p:cTn id="100" dur="770" fill="hold"/>
                                        <p:tgtEl>
                                          <p:spTgt spid="13"/>
                                        </p:tgtEl>
                                        <p:attrNameLst>
                                          <p:attrName>ppt_x</p:attrName>
                                        </p:attrNameLst>
                                      </p:cBhvr>
                                      <p:to>
                                        <p:strVal val="(0.5)"/>
                                      </p:to>
                                    </p:set>
                                    <p:anim from="(0.5)" to="(#ppt_x)" calcmode="lin" valueType="num">
                                      <p:cBhvr>
                                        <p:cTn id="101" dur="1230" accel="100000" fill="hold">
                                          <p:stCondLst>
                                            <p:cond delay="770"/>
                                          </p:stCondLst>
                                        </p:cTn>
                                        <p:tgtEl>
                                          <p:spTgt spid="13"/>
                                        </p:tgtEl>
                                        <p:attrNameLst>
                                          <p:attrName>ppt_x</p:attrName>
                                        </p:attrNameLst>
                                      </p:cBhvr>
                                    </p:anim>
                                    <p:set>
                                      <p:cBhvr>
                                        <p:cTn id="102" dur="770" fill="hold"/>
                                        <p:tgtEl>
                                          <p:spTgt spid="13"/>
                                        </p:tgtEl>
                                        <p:attrNameLst>
                                          <p:attrName>ppt_y</p:attrName>
                                        </p:attrNameLst>
                                      </p:cBhvr>
                                      <p:to>
                                        <p:strVal val="(#ppt_y+0.4)"/>
                                      </p:to>
                                    </p:set>
                                    <p:anim from="(#ppt_y+0.4)" to="(#ppt_y)" calcmode="lin" valueType="num">
                                      <p:cBhvr>
                                        <p:cTn id="103" dur="1230" accel="100000" fill="hold">
                                          <p:stCondLst>
                                            <p:cond delay="770"/>
                                          </p:stCondLst>
                                        </p:cTn>
                                        <p:tgtEl>
                                          <p:spTgt spid="13"/>
                                        </p:tgtEl>
                                        <p:attrNameLst>
                                          <p:attrName>ppt_y</p:attrName>
                                        </p:attrNameLst>
                                      </p:cBhvr>
                                    </p:anim>
                                  </p:childTnLst>
                                </p:cTn>
                              </p:par>
                            </p:childTnLst>
                          </p:cTn>
                        </p:par>
                        <p:par>
                          <p:cTn id="104" fill="hold">
                            <p:stCondLst>
                              <p:cond delay="20000"/>
                            </p:stCondLst>
                            <p:childTnLst>
                              <p:par>
                                <p:cTn id="105" presetID="51" presetClass="entr" presetSubtype="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770" decel="100000"/>
                                        <p:tgtEl>
                                          <p:spTgt spid="14"/>
                                        </p:tgtEl>
                                      </p:cBhvr>
                                    </p:animEffect>
                                    <p:animScale>
                                      <p:cBhvr>
                                        <p:cTn id="108" dur="770" decel="100000"/>
                                        <p:tgtEl>
                                          <p:spTgt spid="14"/>
                                        </p:tgtEl>
                                      </p:cBhvr>
                                      <p:from x="10000" y="10000"/>
                                      <p:to x="200000" y="450000"/>
                                    </p:animScale>
                                    <p:animScale>
                                      <p:cBhvr>
                                        <p:cTn id="109" dur="1230" accel="100000" fill="hold">
                                          <p:stCondLst>
                                            <p:cond delay="770"/>
                                          </p:stCondLst>
                                        </p:cTn>
                                        <p:tgtEl>
                                          <p:spTgt spid="14"/>
                                        </p:tgtEl>
                                      </p:cBhvr>
                                      <p:from x="200000" y="450000"/>
                                      <p:to x="100000" y="100000"/>
                                    </p:animScale>
                                    <p:set>
                                      <p:cBhvr>
                                        <p:cTn id="110" dur="770" fill="hold"/>
                                        <p:tgtEl>
                                          <p:spTgt spid="14"/>
                                        </p:tgtEl>
                                        <p:attrNameLst>
                                          <p:attrName>ppt_x</p:attrName>
                                        </p:attrNameLst>
                                      </p:cBhvr>
                                      <p:to>
                                        <p:strVal val="(0.5)"/>
                                      </p:to>
                                    </p:set>
                                    <p:anim from="(0.5)" to="(#ppt_x)" calcmode="lin" valueType="num">
                                      <p:cBhvr>
                                        <p:cTn id="111" dur="1230" accel="100000" fill="hold">
                                          <p:stCondLst>
                                            <p:cond delay="770"/>
                                          </p:stCondLst>
                                        </p:cTn>
                                        <p:tgtEl>
                                          <p:spTgt spid="14"/>
                                        </p:tgtEl>
                                        <p:attrNameLst>
                                          <p:attrName>ppt_x</p:attrName>
                                        </p:attrNameLst>
                                      </p:cBhvr>
                                    </p:anim>
                                    <p:set>
                                      <p:cBhvr>
                                        <p:cTn id="112" dur="770" fill="hold"/>
                                        <p:tgtEl>
                                          <p:spTgt spid="14"/>
                                        </p:tgtEl>
                                        <p:attrNameLst>
                                          <p:attrName>ppt_y</p:attrName>
                                        </p:attrNameLst>
                                      </p:cBhvr>
                                      <p:to>
                                        <p:strVal val="(#ppt_y+0.4)"/>
                                      </p:to>
                                    </p:set>
                                    <p:anim from="(#ppt_y+0.4)" to="(#ppt_y)" calcmode="lin" valueType="num">
                                      <p:cBhvr>
                                        <p:cTn id="113" dur="1230" accel="100000" fill="hold">
                                          <p:stCondLst>
                                            <p:cond delay="770"/>
                                          </p:stCondLst>
                                        </p:cTn>
                                        <p:tgtEl>
                                          <p:spTgt spid="14"/>
                                        </p:tgtEl>
                                        <p:attrNameLst>
                                          <p:attrName>ppt_y</p:attrName>
                                        </p:attrNameLst>
                                      </p:cBhvr>
                                    </p:anim>
                                  </p:childTnLst>
                                </p:cTn>
                              </p:par>
                            </p:childTnLst>
                          </p:cTn>
                        </p:par>
                        <p:par>
                          <p:cTn id="114" fill="hold">
                            <p:stCondLst>
                              <p:cond delay="22000"/>
                            </p:stCondLst>
                            <p:childTnLst>
                              <p:par>
                                <p:cTn id="115" presetID="51" presetClass="entr" presetSubtype="0" fill="hold" grpId="0" nodeType="afterEffect">
                                  <p:stCondLst>
                                    <p:cond delay="0"/>
                                  </p:stCondLst>
                                  <p:childTnLst>
                                    <p:set>
                                      <p:cBhvr>
                                        <p:cTn id="116" dur="1" fill="hold">
                                          <p:stCondLst>
                                            <p:cond delay="0"/>
                                          </p:stCondLst>
                                        </p:cTn>
                                        <p:tgtEl>
                                          <p:spTgt spid="15"/>
                                        </p:tgtEl>
                                        <p:attrNameLst>
                                          <p:attrName>style.visibility</p:attrName>
                                        </p:attrNameLst>
                                      </p:cBhvr>
                                      <p:to>
                                        <p:strVal val="visible"/>
                                      </p:to>
                                    </p:set>
                                    <p:animEffect transition="in" filter="fade">
                                      <p:cBhvr>
                                        <p:cTn id="117" dur="770" decel="100000"/>
                                        <p:tgtEl>
                                          <p:spTgt spid="15"/>
                                        </p:tgtEl>
                                      </p:cBhvr>
                                    </p:animEffect>
                                    <p:animScale>
                                      <p:cBhvr>
                                        <p:cTn id="118" dur="770" decel="100000"/>
                                        <p:tgtEl>
                                          <p:spTgt spid="15"/>
                                        </p:tgtEl>
                                      </p:cBhvr>
                                      <p:from x="10000" y="10000"/>
                                      <p:to x="200000" y="450000"/>
                                    </p:animScale>
                                    <p:animScale>
                                      <p:cBhvr>
                                        <p:cTn id="119" dur="1230" accel="100000" fill="hold">
                                          <p:stCondLst>
                                            <p:cond delay="770"/>
                                          </p:stCondLst>
                                        </p:cTn>
                                        <p:tgtEl>
                                          <p:spTgt spid="15"/>
                                        </p:tgtEl>
                                      </p:cBhvr>
                                      <p:from x="200000" y="450000"/>
                                      <p:to x="100000" y="100000"/>
                                    </p:animScale>
                                    <p:set>
                                      <p:cBhvr>
                                        <p:cTn id="120" dur="770" fill="hold"/>
                                        <p:tgtEl>
                                          <p:spTgt spid="15"/>
                                        </p:tgtEl>
                                        <p:attrNameLst>
                                          <p:attrName>ppt_x</p:attrName>
                                        </p:attrNameLst>
                                      </p:cBhvr>
                                      <p:to>
                                        <p:strVal val="(0.5)"/>
                                      </p:to>
                                    </p:set>
                                    <p:anim from="(0.5)" to="(#ppt_x)" calcmode="lin" valueType="num">
                                      <p:cBhvr>
                                        <p:cTn id="121" dur="1230" accel="100000" fill="hold">
                                          <p:stCondLst>
                                            <p:cond delay="770"/>
                                          </p:stCondLst>
                                        </p:cTn>
                                        <p:tgtEl>
                                          <p:spTgt spid="15"/>
                                        </p:tgtEl>
                                        <p:attrNameLst>
                                          <p:attrName>ppt_x</p:attrName>
                                        </p:attrNameLst>
                                      </p:cBhvr>
                                    </p:anim>
                                    <p:set>
                                      <p:cBhvr>
                                        <p:cTn id="122" dur="770" fill="hold"/>
                                        <p:tgtEl>
                                          <p:spTgt spid="15"/>
                                        </p:tgtEl>
                                        <p:attrNameLst>
                                          <p:attrName>ppt_y</p:attrName>
                                        </p:attrNameLst>
                                      </p:cBhvr>
                                      <p:to>
                                        <p:strVal val="(#ppt_y+0.4)"/>
                                      </p:to>
                                    </p:set>
                                    <p:anim from="(#ppt_y+0.4)" to="(#ppt_y)" calcmode="lin" valueType="num">
                                      <p:cBhvr>
                                        <p:cTn id="123" dur="1230" accel="100000" fill="hold">
                                          <p:stCondLst>
                                            <p:cond delay="770"/>
                                          </p:stCondLst>
                                        </p:cTn>
                                        <p:tgtEl>
                                          <p:spTgt spid="15"/>
                                        </p:tgtEl>
                                        <p:attrNameLst>
                                          <p:attrName>ppt_y</p:attrName>
                                        </p:attrNameLst>
                                      </p:cBhvr>
                                    </p:anim>
                                  </p:childTnLst>
                                </p:cTn>
                              </p:par>
                            </p:childTnLst>
                          </p:cTn>
                        </p:par>
                        <p:par>
                          <p:cTn id="124" fill="hold">
                            <p:stCondLst>
                              <p:cond delay="24000"/>
                            </p:stCondLst>
                            <p:childTnLst>
                              <p:par>
                                <p:cTn id="125" presetID="51" presetClass="entr" presetSubtype="0" fill="hold" grpId="0" nodeType="afterEffect">
                                  <p:stCondLst>
                                    <p:cond delay="0"/>
                                  </p:stCondLst>
                                  <p:childTnLst>
                                    <p:set>
                                      <p:cBhvr>
                                        <p:cTn id="126" dur="1" fill="hold">
                                          <p:stCondLst>
                                            <p:cond delay="0"/>
                                          </p:stCondLst>
                                        </p:cTn>
                                        <p:tgtEl>
                                          <p:spTgt spid="16"/>
                                        </p:tgtEl>
                                        <p:attrNameLst>
                                          <p:attrName>style.visibility</p:attrName>
                                        </p:attrNameLst>
                                      </p:cBhvr>
                                      <p:to>
                                        <p:strVal val="visible"/>
                                      </p:to>
                                    </p:set>
                                    <p:animEffect transition="in" filter="fade">
                                      <p:cBhvr>
                                        <p:cTn id="127" dur="770" decel="100000"/>
                                        <p:tgtEl>
                                          <p:spTgt spid="16"/>
                                        </p:tgtEl>
                                      </p:cBhvr>
                                    </p:animEffect>
                                    <p:animScale>
                                      <p:cBhvr>
                                        <p:cTn id="128" dur="770" decel="100000"/>
                                        <p:tgtEl>
                                          <p:spTgt spid="16"/>
                                        </p:tgtEl>
                                      </p:cBhvr>
                                      <p:from x="10000" y="10000"/>
                                      <p:to x="200000" y="450000"/>
                                    </p:animScale>
                                    <p:animScale>
                                      <p:cBhvr>
                                        <p:cTn id="129" dur="1230" accel="100000" fill="hold">
                                          <p:stCondLst>
                                            <p:cond delay="770"/>
                                          </p:stCondLst>
                                        </p:cTn>
                                        <p:tgtEl>
                                          <p:spTgt spid="16"/>
                                        </p:tgtEl>
                                      </p:cBhvr>
                                      <p:from x="200000" y="450000"/>
                                      <p:to x="100000" y="100000"/>
                                    </p:animScale>
                                    <p:set>
                                      <p:cBhvr>
                                        <p:cTn id="130" dur="770" fill="hold"/>
                                        <p:tgtEl>
                                          <p:spTgt spid="16"/>
                                        </p:tgtEl>
                                        <p:attrNameLst>
                                          <p:attrName>ppt_x</p:attrName>
                                        </p:attrNameLst>
                                      </p:cBhvr>
                                      <p:to>
                                        <p:strVal val="(0.5)"/>
                                      </p:to>
                                    </p:set>
                                    <p:anim from="(0.5)" to="(#ppt_x)" calcmode="lin" valueType="num">
                                      <p:cBhvr>
                                        <p:cTn id="131" dur="1230" accel="100000" fill="hold">
                                          <p:stCondLst>
                                            <p:cond delay="770"/>
                                          </p:stCondLst>
                                        </p:cTn>
                                        <p:tgtEl>
                                          <p:spTgt spid="16"/>
                                        </p:tgtEl>
                                        <p:attrNameLst>
                                          <p:attrName>ppt_x</p:attrName>
                                        </p:attrNameLst>
                                      </p:cBhvr>
                                    </p:anim>
                                    <p:set>
                                      <p:cBhvr>
                                        <p:cTn id="132" dur="770" fill="hold"/>
                                        <p:tgtEl>
                                          <p:spTgt spid="16"/>
                                        </p:tgtEl>
                                        <p:attrNameLst>
                                          <p:attrName>ppt_y</p:attrName>
                                        </p:attrNameLst>
                                      </p:cBhvr>
                                      <p:to>
                                        <p:strVal val="(#ppt_y+0.4)"/>
                                      </p:to>
                                    </p:set>
                                    <p:anim from="(#ppt_y+0.4)" to="(#ppt_y)" calcmode="lin" valueType="num">
                                      <p:cBhvr>
                                        <p:cTn id="133" dur="1230" accel="100000" fill="hold">
                                          <p:stCondLst>
                                            <p:cond delay="770"/>
                                          </p:stCondLst>
                                        </p:cTn>
                                        <p:tgtEl>
                                          <p:spTgt spid="1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mtClean="0"/>
              <a:t>Vowel Team Syllable </a:t>
            </a:r>
          </a:p>
        </p:txBody>
      </p:sp>
      <p:sp>
        <p:nvSpPr>
          <p:cNvPr id="65539" name="Content Placeholder 2"/>
          <p:cNvSpPr>
            <a:spLocks noGrp="1"/>
          </p:cNvSpPr>
          <p:nvPr>
            <p:ph idx="1"/>
          </p:nvPr>
        </p:nvSpPr>
        <p:spPr>
          <a:xfrm>
            <a:off x="457200" y="1882775"/>
            <a:ext cx="8229600" cy="2613025"/>
          </a:xfrm>
        </p:spPr>
        <p:txBody>
          <a:bodyPr/>
          <a:lstStyle/>
          <a:p>
            <a:r>
              <a:rPr lang="en-US" smtClean="0"/>
              <a:t>The vowel is a vowel diagraph, trigraph or quadrigraph </a:t>
            </a:r>
          </a:p>
          <a:p>
            <a:r>
              <a:rPr lang="en-US" smtClean="0"/>
              <a:t>say, sign, view, room</a:t>
            </a:r>
          </a:p>
        </p:txBody>
      </p:sp>
      <p:pic>
        <p:nvPicPr>
          <p:cNvPr id="65540" name="Picture 2" descr="C:\Documents and Settings\rfrantu\My Documents\My Pictures\Microsoft Clip Organizer\j0236290.gif"/>
          <p:cNvPicPr>
            <a:picLocks noChangeAspect="1" noChangeArrowheads="1" noCrop="1"/>
          </p:cNvPicPr>
          <p:nvPr/>
        </p:nvPicPr>
        <p:blipFill>
          <a:blip r:embed="rId2" cstate="print"/>
          <a:srcRect/>
          <a:stretch>
            <a:fillRect/>
          </a:stretch>
        </p:blipFill>
        <p:spPr bwMode="auto">
          <a:xfrm>
            <a:off x="3200400" y="3733800"/>
            <a:ext cx="2286000" cy="2601913"/>
          </a:xfrm>
          <a:prstGeom prst="rect">
            <a:avLst/>
          </a:prstGeom>
          <a:noFill/>
          <a:ln w="9525">
            <a:noFill/>
            <a:miter lim="800000"/>
            <a:headEnd/>
            <a:tailEnd/>
          </a:ln>
        </p:spPr>
      </p:pic>
      <p:pic>
        <p:nvPicPr>
          <p:cNvPr id="65541"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lstStyle/>
          <a:p>
            <a:r>
              <a:rPr lang="en-US" smtClean="0"/>
              <a:t>Schedule </a:t>
            </a:r>
          </a:p>
        </p:txBody>
      </p:sp>
      <p:sp>
        <p:nvSpPr>
          <p:cNvPr id="18435" name="Content Placeholder 2"/>
          <p:cNvSpPr>
            <a:spLocks noGrp="1"/>
          </p:cNvSpPr>
          <p:nvPr>
            <p:ph sz="quarter" idx="1"/>
          </p:nvPr>
        </p:nvSpPr>
        <p:spPr>
          <a:xfrm>
            <a:off x="612775" y="1600200"/>
            <a:ext cx="8153400" cy="4495800"/>
          </a:xfrm>
        </p:spPr>
        <p:txBody>
          <a:bodyPr/>
          <a:lstStyle/>
          <a:p>
            <a:r>
              <a:rPr lang="en-US" sz="2000" dirty="0" smtClean="0"/>
              <a:t>March 22- Spelling 900 Grant 108 </a:t>
            </a:r>
            <a:r>
              <a:rPr lang="en-US" sz="2000" dirty="0" err="1" smtClean="0"/>
              <a:t>ab</a:t>
            </a:r>
            <a:r>
              <a:rPr lang="en-US" sz="2000" dirty="0" smtClean="0"/>
              <a:t> </a:t>
            </a:r>
          </a:p>
          <a:p>
            <a:r>
              <a:rPr lang="en-US" sz="2000" dirty="0" smtClean="0"/>
              <a:t>April 12- Grammar 900 Grant 108 </a:t>
            </a:r>
            <a:r>
              <a:rPr lang="en-US" sz="2000" dirty="0" err="1" smtClean="0"/>
              <a:t>ab</a:t>
            </a:r>
            <a:r>
              <a:rPr lang="en-US" sz="2000" dirty="0" smtClean="0"/>
              <a:t> (CANCEL)</a:t>
            </a:r>
          </a:p>
          <a:p>
            <a:r>
              <a:rPr lang="en-US" sz="2000" dirty="0" smtClean="0"/>
              <a:t>April 19- Grammar 900 Grant </a:t>
            </a:r>
            <a:r>
              <a:rPr lang="en-US" sz="2000" dirty="0" err="1" smtClean="0"/>
              <a:t>Glassroom</a:t>
            </a:r>
            <a:endParaRPr lang="en-US" sz="2000" dirty="0" smtClean="0"/>
          </a:p>
          <a:p>
            <a:r>
              <a:rPr lang="en-US" sz="2000" dirty="0" smtClean="0"/>
              <a:t>May 3- Composition 900 Grant 108 </a:t>
            </a:r>
            <a:r>
              <a:rPr lang="en-US" sz="2000" dirty="0" err="1" smtClean="0"/>
              <a:t>ab</a:t>
            </a:r>
            <a:r>
              <a:rPr lang="en-US" sz="2000" dirty="0" smtClean="0"/>
              <a:t> </a:t>
            </a:r>
          </a:p>
          <a:p>
            <a:r>
              <a:rPr lang="en-US" sz="2000" dirty="0" smtClean="0"/>
              <a:t>May 10- Composition  900 Grant 108 </a:t>
            </a:r>
            <a:r>
              <a:rPr lang="en-US" sz="2000" dirty="0" err="1" smtClean="0"/>
              <a:t>ab</a:t>
            </a:r>
            <a:r>
              <a:rPr lang="en-US" sz="2000" dirty="0" smtClean="0"/>
              <a:t> </a:t>
            </a:r>
          </a:p>
          <a:p>
            <a:r>
              <a:rPr lang="en-US" sz="2000" dirty="0" smtClean="0"/>
              <a:t>May 17- Composition 900 Grant </a:t>
            </a:r>
            <a:r>
              <a:rPr lang="en-US" sz="2000" dirty="0" err="1" smtClean="0"/>
              <a:t>Glassroom</a:t>
            </a:r>
            <a:endParaRPr lang="en-US" sz="2000" dirty="0" smtClean="0"/>
          </a:p>
          <a:p>
            <a:r>
              <a:rPr lang="en-US" sz="2000" dirty="0" smtClean="0"/>
              <a:t>May 24- Final PDU review- Maybe Laura’s community rooms</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ontent Placeholder 2"/>
          <p:cNvSpPr>
            <a:spLocks noGrp="1"/>
          </p:cNvSpPr>
          <p:nvPr>
            <p:ph idx="1"/>
          </p:nvPr>
        </p:nvSpPr>
        <p:spPr>
          <a:xfrm>
            <a:off x="304800" y="1524000"/>
            <a:ext cx="8610600" cy="4953000"/>
          </a:xfrm>
        </p:spPr>
        <p:txBody>
          <a:bodyPr/>
          <a:lstStyle/>
          <a:p>
            <a:pPr>
              <a:buFont typeface="Wingdings 2" pitchFamily="18" charset="2"/>
              <a:buNone/>
            </a:pPr>
            <a:r>
              <a:rPr lang="en-US" smtClean="0"/>
              <a:t>dod 		ake		toe		saw		nor</a:t>
            </a:r>
          </a:p>
          <a:p>
            <a:pPr>
              <a:buFont typeface="Wingdings 2" pitchFamily="18" charset="2"/>
              <a:buNone/>
            </a:pPr>
            <a:r>
              <a:rPr lang="en-US" smtClean="0"/>
              <a:t>bay		pop		ber		upe		oot</a:t>
            </a:r>
          </a:p>
          <a:p>
            <a:pPr>
              <a:buFont typeface="Wingdings 2" pitchFamily="18" charset="2"/>
              <a:buNone/>
            </a:pPr>
            <a:r>
              <a:rPr lang="en-US" smtClean="0"/>
              <a:t>wort		mit		fle		form		bet</a:t>
            </a:r>
          </a:p>
          <a:p>
            <a:pPr>
              <a:buFont typeface="Wingdings 2" pitchFamily="18" charset="2"/>
              <a:buNone/>
            </a:pPr>
            <a:r>
              <a:rPr lang="en-US" smtClean="0"/>
              <a:t>dle		war		cap		bee		ote</a:t>
            </a:r>
          </a:p>
          <a:p>
            <a:pPr>
              <a:buFont typeface="Wingdings 2" pitchFamily="18" charset="2"/>
              <a:buNone/>
            </a:pPr>
            <a:r>
              <a:rPr lang="en-US" smtClean="0"/>
              <a:t>kle		fur		per		gud		gle</a:t>
            </a:r>
          </a:p>
          <a:p>
            <a:pPr>
              <a:buFont typeface="Wingdings 2" pitchFamily="18" charset="2"/>
              <a:buNone/>
            </a:pPr>
            <a:r>
              <a:rPr lang="en-US" smtClean="0"/>
              <a:t>oat		tle		so		much		ough</a:t>
            </a:r>
          </a:p>
          <a:p>
            <a:pPr>
              <a:buFont typeface="Wingdings 2" pitchFamily="18" charset="2"/>
              <a:buNone/>
            </a:pPr>
            <a:r>
              <a:rPr lang="en-US" smtClean="0"/>
              <a:t>pe		few		poi		ta		eap</a:t>
            </a:r>
          </a:p>
          <a:p>
            <a:pPr>
              <a:buFont typeface="Wingdings 2" pitchFamily="18" charset="2"/>
              <a:buNone/>
            </a:pPr>
            <a:r>
              <a:rPr lang="en-US" smtClean="0"/>
              <a:t>su	r		paw		ike		di		raph	</a:t>
            </a:r>
          </a:p>
          <a:p>
            <a:pPr>
              <a:buFont typeface="Wingdings 2" pitchFamily="18" charset="2"/>
              <a:buNone/>
            </a:pPr>
            <a:r>
              <a:rPr lang="en-US" smtClean="0"/>
              <a:t>ipe		oop		ble		tle		los</a:t>
            </a:r>
          </a:p>
          <a:p>
            <a:pPr>
              <a:buFont typeface="Wingdings 2" pitchFamily="18" charset="2"/>
              <a:buNone/>
            </a:pPr>
            <a:r>
              <a:rPr lang="en-US" smtClean="0"/>
              <a:t>vow		gle		let		wed		car		</a:t>
            </a:r>
          </a:p>
        </p:txBody>
      </p:sp>
      <p:sp>
        <p:nvSpPr>
          <p:cNvPr id="4" name="Oval 3"/>
          <p:cNvSpPr/>
          <p:nvPr/>
        </p:nvSpPr>
        <p:spPr>
          <a:xfrm>
            <a:off x="152400" y="52578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7543800" y="15240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1981200" y="32766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5715000" y="26670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3657600" y="3733800"/>
            <a:ext cx="1143000" cy="496888"/>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1981200" y="37338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3886200" y="20574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7391400" y="6361112"/>
            <a:ext cx="1143000" cy="496888"/>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228600" y="2667000"/>
            <a:ext cx="990600" cy="434975"/>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6572"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
        <p:nvSpPr>
          <p:cNvPr id="66573"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70" decel="100000"/>
                                        <p:tgtEl>
                                          <p:spTgt spid="5"/>
                                        </p:tgtEl>
                                      </p:cBhvr>
                                    </p:animEffect>
                                    <p:animScale>
                                      <p:cBhvr>
                                        <p:cTn id="18" dur="770" decel="100000"/>
                                        <p:tgtEl>
                                          <p:spTgt spid="5"/>
                                        </p:tgtEl>
                                      </p:cBhvr>
                                      <p:from x="10000" y="10000"/>
                                      <p:to x="200000" y="450000"/>
                                    </p:animScale>
                                    <p:animScale>
                                      <p:cBhvr>
                                        <p:cTn id="19" dur="1230" accel="100000" fill="hold">
                                          <p:stCondLst>
                                            <p:cond delay="770"/>
                                          </p:stCondLst>
                                        </p:cTn>
                                        <p:tgtEl>
                                          <p:spTgt spid="5"/>
                                        </p:tgtEl>
                                      </p:cBhvr>
                                      <p:from x="200000" y="450000"/>
                                      <p:to x="100000" y="100000"/>
                                    </p:animScale>
                                    <p:set>
                                      <p:cBhvr>
                                        <p:cTn id="20" dur="770" fill="hold"/>
                                        <p:tgtEl>
                                          <p:spTgt spid="5"/>
                                        </p:tgtEl>
                                        <p:attrNameLst>
                                          <p:attrName>ppt_x</p:attrName>
                                        </p:attrNameLst>
                                      </p:cBhvr>
                                      <p:to>
                                        <p:strVal val="(0.5)"/>
                                      </p:to>
                                    </p:set>
                                    <p:anim from="(0.5)" to="(#ppt_x)" calcmode="lin" valueType="num">
                                      <p:cBhvr>
                                        <p:cTn id="21" dur="1230" accel="100000" fill="hold">
                                          <p:stCondLst>
                                            <p:cond delay="770"/>
                                          </p:stCondLst>
                                        </p:cTn>
                                        <p:tgtEl>
                                          <p:spTgt spid="5"/>
                                        </p:tgtEl>
                                        <p:attrNameLst>
                                          <p:attrName>ppt_x</p:attrName>
                                        </p:attrNameLst>
                                      </p:cBhvr>
                                    </p:anim>
                                    <p:set>
                                      <p:cBhvr>
                                        <p:cTn id="22" dur="770" fill="hold"/>
                                        <p:tgtEl>
                                          <p:spTgt spid="5"/>
                                        </p:tgtEl>
                                        <p:attrNameLst>
                                          <p:attrName>ppt_y</p:attrName>
                                        </p:attrNameLst>
                                      </p:cBhvr>
                                      <p:to>
                                        <p:strVal val="(#ppt_y+0.4)"/>
                                      </p:to>
                                    </p:set>
                                    <p:anim from="(#ppt_y+0.4)" to="(#ppt_y)" calcmode="lin" valueType="num">
                                      <p:cBhvr>
                                        <p:cTn id="23" dur="1230" accel="100000" fill="hold">
                                          <p:stCondLst>
                                            <p:cond delay="770"/>
                                          </p:stCondLst>
                                        </p:cTn>
                                        <p:tgtEl>
                                          <p:spTgt spid="5"/>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770" decel="100000"/>
                                        <p:tgtEl>
                                          <p:spTgt spid="6"/>
                                        </p:tgtEl>
                                      </p:cBhvr>
                                    </p:animEffect>
                                    <p:animScale>
                                      <p:cBhvr>
                                        <p:cTn id="28" dur="770" decel="100000"/>
                                        <p:tgtEl>
                                          <p:spTgt spid="6"/>
                                        </p:tgtEl>
                                      </p:cBhvr>
                                      <p:from x="10000" y="10000"/>
                                      <p:to x="200000" y="450000"/>
                                    </p:animScale>
                                    <p:animScale>
                                      <p:cBhvr>
                                        <p:cTn id="29" dur="1230" accel="100000" fill="hold">
                                          <p:stCondLst>
                                            <p:cond delay="770"/>
                                          </p:stCondLst>
                                        </p:cTn>
                                        <p:tgtEl>
                                          <p:spTgt spid="6"/>
                                        </p:tgtEl>
                                      </p:cBhvr>
                                      <p:from x="200000" y="450000"/>
                                      <p:to x="100000" y="100000"/>
                                    </p:animScale>
                                    <p:set>
                                      <p:cBhvr>
                                        <p:cTn id="30" dur="770" fill="hold"/>
                                        <p:tgtEl>
                                          <p:spTgt spid="6"/>
                                        </p:tgtEl>
                                        <p:attrNameLst>
                                          <p:attrName>ppt_x</p:attrName>
                                        </p:attrNameLst>
                                      </p:cBhvr>
                                      <p:to>
                                        <p:strVal val="(0.5)"/>
                                      </p:to>
                                    </p:set>
                                    <p:anim from="(0.5)" to="(#ppt_x)" calcmode="lin" valueType="num">
                                      <p:cBhvr>
                                        <p:cTn id="31" dur="1230" accel="100000" fill="hold">
                                          <p:stCondLst>
                                            <p:cond delay="770"/>
                                          </p:stCondLst>
                                        </p:cTn>
                                        <p:tgtEl>
                                          <p:spTgt spid="6"/>
                                        </p:tgtEl>
                                        <p:attrNameLst>
                                          <p:attrName>ppt_x</p:attrName>
                                        </p:attrNameLst>
                                      </p:cBhvr>
                                    </p:anim>
                                    <p:set>
                                      <p:cBhvr>
                                        <p:cTn id="32" dur="770" fill="hold"/>
                                        <p:tgtEl>
                                          <p:spTgt spid="6"/>
                                        </p:tgtEl>
                                        <p:attrNameLst>
                                          <p:attrName>ppt_y</p:attrName>
                                        </p:attrNameLst>
                                      </p:cBhvr>
                                      <p:to>
                                        <p:strVal val="(#ppt_y+0.4)"/>
                                      </p:to>
                                    </p:set>
                                    <p:anim from="(#ppt_y+0.4)" to="(#ppt_y)" calcmode="lin" valueType="num">
                                      <p:cBhvr>
                                        <p:cTn id="33" dur="1230" accel="100000" fill="hold">
                                          <p:stCondLst>
                                            <p:cond delay="770"/>
                                          </p:stCondLst>
                                        </p:cTn>
                                        <p:tgtEl>
                                          <p:spTgt spid="6"/>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770" decel="100000"/>
                                        <p:tgtEl>
                                          <p:spTgt spid="7"/>
                                        </p:tgtEl>
                                      </p:cBhvr>
                                    </p:animEffect>
                                    <p:animScale>
                                      <p:cBhvr>
                                        <p:cTn id="38" dur="770" decel="100000"/>
                                        <p:tgtEl>
                                          <p:spTgt spid="7"/>
                                        </p:tgtEl>
                                      </p:cBhvr>
                                      <p:from x="10000" y="10000"/>
                                      <p:to x="200000" y="450000"/>
                                    </p:animScale>
                                    <p:animScale>
                                      <p:cBhvr>
                                        <p:cTn id="39" dur="1230" accel="100000" fill="hold">
                                          <p:stCondLst>
                                            <p:cond delay="770"/>
                                          </p:stCondLst>
                                        </p:cTn>
                                        <p:tgtEl>
                                          <p:spTgt spid="7"/>
                                        </p:tgtEl>
                                      </p:cBhvr>
                                      <p:from x="200000" y="450000"/>
                                      <p:to x="100000" y="100000"/>
                                    </p:animScale>
                                    <p:set>
                                      <p:cBhvr>
                                        <p:cTn id="40" dur="770" fill="hold"/>
                                        <p:tgtEl>
                                          <p:spTgt spid="7"/>
                                        </p:tgtEl>
                                        <p:attrNameLst>
                                          <p:attrName>ppt_x</p:attrName>
                                        </p:attrNameLst>
                                      </p:cBhvr>
                                      <p:to>
                                        <p:strVal val="(0.5)"/>
                                      </p:to>
                                    </p:set>
                                    <p:anim from="(0.5)" to="(#ppt_x)" calcmode="lin" valueType="num">
                                      <p:cBhvr>
                                        <p:cTn id="41" dur="1230" accel="100000" fill="hold">
                                          <p:stCondLst>
                                            <p:cond delay="770"/>
                                          </p:stCondLst>
                                        </p:cTn>
                                        <p:tgtEl>
                                          <p:spTgt spid="7"/>
                                        </p:tgtEl>
                                        <p:attrNameLst>
                                          <p:attrName>ppt_x</p:attrName>
                                        </p:attrNameLst>
                                      </p:cBhvr>
                                    </p:anim>
                                    <p:set>
                                      <p:cBhvr>
                                        <p:cTn id="42" dur="770" fill="hold"/>
                                        <p:tgtEl>
                                          <p:spTgt spid="7"/>
                                        </p:tgtEl>
                                        <p:attrNameLst>
                                          <p:attrName>ppt_y</p:attrName>
                                        </p:attrNameLst>
                                      </p:cBhvr>
                                      <p:to>
                                        <p:strVal val="(#ppt_y+0.4)"/>
                                      </p:to>
                                    </p:set>
                                    <p:anim from="(#ppt_y+0.4)" to="(#ppt_y)" calcmode="lin" valueType="num">
                                      <p:cBhvr>
                                        <p:cTn id="43" dur="1230" accel="100000" fill="hold">
                                          <p:stCondLst>
                                            <p:cond delay="770"/>
                                          </p:stCondLst>
                                        </p:cTn>
                                        <p:tgtEl>
                                          <p:spTgt spid="7"/>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770" decel="100000"/>
                                        <p:tgtEl>
                                          <p:spTgt spid="8"/>
                                        </p:tgtEl>
                                      </p:cBhvr>
                                    </p:animEffect>
                                    <p:animScale>
                                      <p:cBhvr>
                                        <p:cTn id="48" dur="770" decel="100000"/>
                                        <p:tgtEl>
                                          <p:spTgt spid="8"/>
                                        </p:tgtEl>
                                      </p:cBhvr>
                                      <p:from x="10000" y="10000"/>
                                      <p:to x="200000" y="450000"/>
                                    </p:animScale>
                                    <p:animScale>
                                      <p:cBhvr>
                                        <p:cTn id="49" dur="1230" accel="100000" fill="hold">
                                          <p:stCondLst>
                                            <p:cond delay="770"/>
                                          </p:stCondLst>
                                        </p:cTn>
                                        <p:tgtEl>
                                          <p:spTgt spid="8"/>
                                        </p:tgtEl>
                                      </p:cBhvr>
                                      <p:from x="200000" y="450000"/>
                                      <p:to x="100000" y="100000"/>
                                    </p:animScale>
                                    <p:set>
                                      <p:cBhvr>
                                        <p:cTn id="50" dur="770" fill="hold"/>
                                        <p:tgtEl>
                                          <p:spTgt spid="8"/>
                                        </p:tgtEl>
                                        <p:attrNameLst>
                                          <p:attrName>ppt_x</p:attrName>
                                        </p:attrNameLst>
                                      </p:cBhvr>
                                      <p:to>
                                        <p:strVal val="(0.5)"/>
                                      </p:to>
                                    </p:set>
                                    <p:anim from="(0.5)" to="(#ppt_x)" calcmode="lin" valueType="num">
                                      <p:cBhvr>
                                        <p:cTn id="51" dur="1230" accel="100000" fill="hold">
                                          <p:stCondLst>
                                            <p:cond delay="770"/>
                                          </p:stCondLst>
                                        </p:cTn>
                                        <p:tgtEl>
                                          <p:spTgt spid="8"/>
                                        </p:tgtEl>
                                        <p:attrNameLst>
                                          <p:attrName>ppt_x</p:attrName>
                                        </p:attrNameLst>
                                      </p:cBhvr>
                                    </p:anim>
                                    <p:set>
                                      <p:cBhvr>
                                        <p:cTn id="52" dur="770" fill="hold"/>
                                        <p:tgtEl>
                                          <p:spTgt spid="8"/>
                                        </p:tgtEl>
                                        <p:attrNameLst>
                                          <p:attrName>ppt_y</p:attrName>
                                        </p:attrNameLst>
                                      </p:cBhvr>
                                      <p:to>
                                        <p:strVal val="(#ppt_y+0.4)"/>
                                      </p:to>
                                    </p:set>
                                    <p:anim from="(#ppt_y+0.4)" to="(#ppt_y)" calcmode="lin" valueType="num">
                                      <p:cBhvr>
                                        <p:cTn id="53" dur="1230" accel="100000" fill="hold">
                                          <p:stCondLst>
                                            <p:cond delay="770"/>
                                          </p:stCondLst>
                                        </p:cTn>
                                        <p:tgtEl>
                                          <p:spTgt spid="8"/>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770" decel="100000"/>
                                        <p:tgtEl>
                                          <p:spTgt spid="9"/>
                                        </p:tgtEl>
                                      </p:cBhvr>
                                    </p:animEffect>
                                    <p:animScale>
                                      <p:cBhvr>
                                        <p:cTn id="58" dur="770" decel="100000"/>
                                        <p:tgtEl>
                                          <p:spTgt spid="9"/>
                                        </p:tgtEl>
                                      </p:cBhvr>
                                      <p:from x="10000" y="10000"/>
                                      <p:to x="200000" y="450000"/>
                                    </p:animScale>
                                    <p:animScale>
                                      <p:cBhvr>
                                        <p:cTn id="59" dur="1230" accel="100000" fill="hold">
                                          <p:stCondLst>
                                            <p:cond delay="770"/>
                                          </p:stCondLst>
                                        </p:cTn>
                                        <p:tgtEl>
                                          <p:spTgt spid="9"/>
                                        </p:tgtEl>
                                      </p:cBhvr>
                                      <p:from x="200000" y="450000"/>
                                      <p:to x="100000" y="100000"/>
                                    </p:animScale>
                                    <p:set>
                                      <p:cBhvr>
                                        <p:cTn id="60" dur="770" fill="hold"/>
                                        <p:tgtEl>
                                          <p:spTgt spid="9"/>
                                        </p:tgtEl>
                                        <p:attrNameLst>
                                          <p:attrName>ppt_x</p:attrName>
                                        </p:attrNameLst>
                                      </p:cBhvr>
                                      <p:to>
                                        <p:strVal val="(0.5)"/>
                                      </p:to>
                                    </p:set>
                                    <p:anim from="(0.5)" to="(#ppt_x)" calcmode="lin" valueType="num">
                                      <p:cBhvr>
                                        <p:cTn id="61" dur="1230" accel="100000" fill="hold">
                                          <p:stCondLst>
                                            <p:cond delay="770"/>
                                          </p:stCondLst>
                                        </p:cTn>
                                        <p:tgtEl>
                                          <p:spTgt spid="9"/>
                                        </p:tgtEl>
                                        <p:attrNameLst>
                                          <p:attrName>ppt_x</p:attrName>
                                        </p:attrNameLst>
                                      </p:cBhvr>
                                    </p:anim>
                                    <p:set>
                                      <p:cBhvr>
                                        <p:cTn id="62" dur="770" fill="hold"/>
                                        <p:tgtEl>
                                          <p:spTgt spid="9"/>
                                        </p:tgtEl>
                                        <p:attrNameLst>
                                          <p:attrName>ppt_y</p:attrName>
                                        </p:attrNameLst>
                                      </p:cBhvr>
                                      <p:to>
                                        <p:strVal val="(#ppt_y+0.4)"/>
                                      </p:to>
                                    </p:set>
                                    <p:anim from="(#ppt_y+0.4)" to="(#ppt_y)" calcmode="lin" valueType="num">
                                      <p:cBhvr>
                                        <p:cTn id="63" dur="1230" accel="100000" fill="hold">
                                          <p:stCondLst>
                                            <p:cond delay="770"/>
                                          </p:stCondLst>
                                        </p:cTn>
                                        <p:tgtEl>
                                          <p:spTgt spid="9"/>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770" decel="100000"/>
                                        <p:tgtEl>
                                          <p:spTgt spid="10"/>
                                        </p:tgtEl>
                                      </p:cBhvr>
                                    </p:animEffect>
                                    <p:animScale>
                                      <p:cBhvr>
                                        <p:cTn id="68" dur="770" decel="100000"/>
                                        <p:tgtEl>
                                          <p:spTgt spid="10"/>
                                        </p:tgtEl>
                                      </p:cBhvr>
                                      <p:from x="10000" y="10000"/>
                                      <p:to x="200000" y="450000"/>
                                    </p:animScale>
                                    <p:animScale>
                                      <p:cBhvr>
                                        <p:cTn id="69" dur="1230" accel="100000" fill="hold">
                                          <p:stCondLst>
                                            <p:cond delay="770"/>
                                          </p:stCondLst>
                                        </p:cTn>
                                        <p:tgtEl>
                                          <p:spTgt spid="10"/>
                                        </p:tgtEl>
                                      </p:cBhvr>
                                      <p:from x="200000" y="450000"/>
                                      <p:to x="100000" y="100000"/>
                                    </p:animScale>
                                    <p:set>
                                      <p:cBhvr>
                                        <p:cTn id="70" dur="770" fill="hold"/>
                                        <p:tgtEl>
                                          <p:spTgt spid="10"/>
                                        </p:tgtEl>
                                        <p:attrNameLst>
                                          <p:attrName>ppt_x</p:attrName>
                                        </p:attrNameLst>
                                      </p:cBhvr>
                                      <p:to>
                                        <p:strVal val="(0.5)"/>
                                      </p:to>
                                    </p:set>
                                    <p:anim from="(0.5)" to="(#ppt_x)" calcmode="lin" valueType="num">
                                      <p:cBhvr>
                                        <p:cTn id="71" dur="1230" accel="100000" fill="hold">
                                          <p:stCondLst>
                                            <p:cond delay="770"/>
                                          </p:stCondLst>
                                        </p:cTn>
                                        <p:tgtEl>
                                          <p:spTgt spid="10"/>
                                        </p:tgtEl>
                                        <p:attrNameLst>
                                          <p:attrName>ppt_x</p:attrName>
                                        </p:attrNameLst>
                                      </p:cBhvr>
                                    </p:anim>
                                    <p:set>
                                      <p:cBhvr>
                                        <p:cTn id="72" dur="770" fill="hold"/>
                                        <p:tgtEl>
                                          <p:spTgt spid="10"/>
                                        </p:tgtEl>
                                        <p:attrNameLst>
                                          <p:attrName>ppt_y</p:attrName>
                                        </p:attrNameLst>
                                      </p:cBhvr>
                                      <p:to>
                                        <p:strVal val="(#ppt_y+0.4)"/>
                                      </p:to>
                                    </p:set>
                                    <p:anim from="(#ppt_y+0.4)" to="(#ppt_y)" calcmode="lin" valueType="num">
                                      <p:cBhvr>
                                        <p:cTn id="73" dur="1230" accel="100000" fill="hold">
                                          <p:stCondLst>
                                            <p:cond delay="770"/>
                                          </p:stCondLst>
                                        </p:cTn>
                                        <p:tgtEl>
                                          <p:spTgt spid="10"/>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770" decel="100000"/>
                                        <p:tgtEl>
                                          <p:spTgt spid="11"/>
                                        </p:tgtEl>
                                      </p:cBhvr>
                                    </p:animEffect>
                                    <p:animScale>
                                      <p:cBhvr>
                                        <p:cTn id="78" dur="770" decel="100000"/>
                                        <p:tgtEl>
                                          <p:spTgt spid="11"/>
                                        </p:tgtEl>
                                      </p:cBhvr>
                                      <p:from x="10000" y="10000"/>
                                      <p:to x="200000" y="450000"/>
                                    </p:animScale>
                                    <p:animScale>
                                      <p:cBhvr>
                                        <p:cTn id="79" dur="1230" accel="100000" fill="hold">
                                          <p:stCondLst>
                                            <p:cond delay="770"/>
                                          </p:stCondLst>
                                        </p:cTn>
                                        <p:tgtEl>
                                          <p:spTgt spid="11"/>
                                        </p:tgtEl>
                                      </p:cBhvr>
                                      <p:from x="200000" y="450000"/>
                                      <p:to x="100000" y="100000"/>
                                    </p:animScale>
                                    <p:set>
                                      <p:cBhvr>
                                        <p:cTn id="80" dur="770" fill="hold"/>
                                        <p:tgtEl>
                                          <p:spTgt spid="11"/>
                                        </p:tgtEl>
                                        <p:attrNameLst>
                                          <p:attrName>ppt_x</p:attrName>
                                        </p:attrNameLst>
                                      </p:cBhvr>
                                      <p:to>
                                        <p:strVal val="(0.5)"/>
                                      </p:to>
                                    </p:set>
                                    <p:anim from="(0.5)" to="(#ppt_x)" calcmode="lin" valueType="num">
                                      <p:cBhvr>
                                        <p:cTn id="81" dur="1230" accel="100000" fill="hold">
                                          <p:stCondLst>
                                            <p:cond delay="770"/>
                                          </p:stCondLst>
                                        </p:cTn>
                                        <p:tgtEl>
                                          <p:spTgt spid="11"/>
                                        </p:tgtEl>
                                        <p:attrNameLst>
                                          <p:attrName>ppt_x</p:attrName>
                                        </p:attrNameLst>
                                      </p:cBhvr>
                                    </p:anim>
                                    <p:set>
                                      <p:cBhvr>
                                        <p:cTn id="82" dur="770" fill="hold"/>
                                        <p:tgtEl>
                                          <p:spTgt spid="11"/>
                                        </p:tgtEl>
                                        <p:attrNameLst>
                                          <p:attrName>ppt_y</p:attrName>
                                        </p:attrNameLst>
                                      </p:cBhvr>
                                      <p:to>
                                        <p:strVal val="(#ppt_y+0.4)"/>
                                      </p:to>
                                    </p:set>
                                    <p:anim from="(#ppt_y+0.4)" to="(#ppt_y)" calcmode="lin" valueType="num">
                                      <p:cBhvr>
                                        <p:cTn id="83" dur="1230" accel="100000" fill="hold">
                                          <p:stCondLst>
                                            <p:cond delay="770"/>
                                          </p:stCondLst>
                                        </p:cTn>
                                        <p:tgtEl>
                                          <p:spTgt spid="11"/>
                                        </p:tgtEl>
                                        <p:attrNameLst>
                                          <p:attrName>ppt_y</p:attrName>
                                        </p:attrNameLst>
                                      </p:cBhvr>
                                    </p:anim>
                                  </p:childTnLst>
                                </p:cTn>
                              </p:par>
                            </p:childTnLst>
                          </p:cTn>
                        </p:par>
                        <p:par>
                          <p:cTn id="84" fill="hold">
                            <p:stCondLst>
                              <p:cond delay="16000"/>
                            </p:stCondLst>
                            <p:childTnLst>
                              <p:par>
                                <p:cTn id="85" presetID="51" presetClass="entr" presetSubtype="0"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770" decel="100000"/>
                                        <p:tgtEl>
                                          <p:spTgt spid="12"/>
                                        </p:tgtEl>
                                      </p:cBhvr>
                                    </p:animEffect>
                                    <p:animScale>
                                      <p:cBhvr>
                                        <p:cTn id="88" dur="770" decel="100000"/>
                                        <p:tgtEl>
                                          <p:spTgt spid="12"/>
                                        </p:tgtEl>
                                      </p:cBhvr>
                                      <p:from x="10000" y="10000"/>
                                      <p:to x="200000" y="450000"/>
                                    </p:animScale>
                                    <p:animScale>
                                      <p:cBhvr>
                                        <p:cTn id="89" dur="1230" accel="100000" fill="hold">
                                          <p:stCondLst>
                                            <p:cond delay="770"/>
                                          </p:stCondLst>
                                        </p:cTn>
                                        <p:tgtEl>
                                          <p:spTgt spid="12"/>
                                        </p:tgtEl>
                                      </p:cBhvr>
                                      <p:from x="200000" y="450000"/>
                                      <p:to x="100000" y="100000"/>
                                    </p:animScale>
                                    <p:set>
                                      <p:cBhvr>
                                        <p:cTn id="90" dur="770" fill="hold"/>
                                        <p:tgtEl>
                                          <p:spTgt spid="12"/>
                                        </p:tgtEl>
                                        <p:attrNameLst>
                                          <p:attrName>ppt_x</p:attrName>
                                        </p:attrNameLst>
                                      </p:cBhvr>
                                      <p:to>
                                        <p:strVal val="(0.5)"/>
                                      </p:to>
                                    </p:set>
                                    <p:anim from="(0.5)" to="(#ppt_x)" calcmode="lin" valueType="num">
                                      <p:cBhvr>
                                        <p:cTn id="91" dur="1230" accel="100000" fill="hold">
                                          <p:stCondLst>
                                            <p:cond delay="770"/>
                                          </p:stCondLst>
                                        </p:cTn>
                                        <p:tgtEl>
                                          <p:spTgt spid="12"/>
                                        </p:tgtEl>
                                        <p:attrNameLst>
                                          <p:attrName>ppt_x</p:attrName>
                                        </p:attrNameLst>
                                      </p:cBhvr>
                                    </p:anim>
                                    <p:set>
                                      <p:cBhvr>
                                        <p:cTn id="92" dur="770" fill="hold"/>
                                        <p:tgtEl>
                                          <p:spTgt spid="12"/>
                                        </p:tgtEl>
                                        <p:attrNameLst>
                                          <p:attrName>ppt_y</p:attrName>
                                        </p:attrNameLst>
                                      </p:cBhvr>
                                      <p:to>
                                        <p:strVal val="(#ppt_y+0.4)"/>
                                      </p:to>
                                    </p:set>
                                    <p:anim from="(#ppt_y+0.4)" to="(#ppt_y)" calcmode="lin" valueType="num">
                                      <p:cBhvr>
                                        <p:cTn id="93" dur="1230" accel="100000" fill="hold">
                                          <p:stCondLst>
                                            <p:cond delay="770"/>
                                          </p:stCondLst>
                                        </p:cTn>
                                        <p:tgtEl>
                                          <p:spTgt spid="1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smtClean="0"/>
              <a:t>Bossy R Syllable </a:t>
            </a:r>
          </a:p>
        </p:txBody>
      </p:sp>
      <p:sp>
        <p:nvSpPr>
          <p:cNvPr id="67587" name="Content Placeholder 2"/>
          <p:cNvSpPr>
            <a:spLocks noGrp="1"/>
          </p:cNvSpPr>
          <p:nvPr>
            <p:ph idx="1"/>
          </p:nvPr>
        </p:nvSpPr>
        <p:spPr>
          <a:xfrm>
            <a:off x="457200" y="1882775"/>
            <a:ext cx="8229600" cy="2613025"/>
          </a:xfrm>
        </p:spPr>
        <p:txBody>
          <a:bodyPr/>
          <a:lstStyle/>
          <a:p>
            <a:r>
              <a:rPr lang="en-US" smtClean="0"/>
              <a:t>The vowel is controlled by an r</a:t>
            </a:r>
          </a:p>
          <a:p>
            <a:r>
              <a:rPr lang="en-US" smtClean="0"/>
              <a:t>R colored phonogram er, ir, ur, wor, ear, or and ar</a:t>
            </a:r>
          </a:p>
          <a:p>
            <a:r>
              <a:rPr lang="en-US" smtClean="0"/>
              <a:t>her, first, nurse, works, early, car, or </a:t>
            </a:r>
          </a:p>
        </p:txBody>
      </p:sp>
      <p:pic>
        <p:nvPicPr>
          <p:cNvPr id="67588" name="Picture 2" descr="C:\Documents and Settings\rfrantu\My Documents\My Pictures\Microsoft Clip Organizer\j0178224.gif"/>
          <p:cNvPicPr>
            <a:picLocks noChangeAspect="1" noChangeArrowheads="1" noCrop="1"/>
          </p:cNvPicPr>
          <p:nvPr/>
        </p:nvPicPr>
        <p:blipFill>
          <a:blip r:embed="rId2" cstate="print"/>
          <a:srcRect/>
          <a:stretch>
            <a:fillRect/>
          </a:stretch>
        </p:blipFill>
        <p:spPr bwMode="auto">
          <a:xfrm>
            <a:off x="3200400" y="4419600"/>
            <a:ext cx="1828800" cy="1828800"/>
          </a:xfrm>
          <a:prstGeom prst="rect">
            <a:avLst/>
          </a:prstGeom>
          <a:noFill/>
          <a:ln w="9525">
            <a:noFill/>
            <a:miter lim="800000"/>
            <a:headEnd/>
            <a:tailEnd/>
          </a:ln>
        </p:spPr>
      </p:pic>
      <p:pic>
        <p:nvPicPr>
          <p:cNvPr id="67589"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Content Placeholder 2"/>
          <p:cNvSpPr>
            <a:spLocks noGrp="1"/>
          </p:cNvSpPr>
          <p:nvPr>
            <p:ph idx="1"/>
          </p:nvPr>
        </p:nvSpPr>
        <p:spPr>
          <a:xfrm>
            <a:off x="228600" y="1295400"/>
            <a:ext cx="8610600" cy="5105400"/>
          </a:xfrm>
        </p:spPr>
        <p:txBody>
          <a:bodyPr/>
          <a:lstStyle/>
          <a:p>
            <a:pPr>
              <a:buFont typeface="Wingdings 2" pitchFamily="18" charset="2"/>
              <a:buNone/>
            </a:pPr>
            <a:r>
              <a:rPr lang="en-US" dirty="0" err="1" smtClean="0"/>
              <a:t>dod</a:t>
            </a:r>
            <a:r>
              <a:rPr lang="en-US" dirty="0" smtClean="0"/>
              <a:t> 		</a:t>
            </a:r>
            <a:r>
              <a:rPr lang="en-US" dirty="0" err="1" smtClean="0"/>
              <a:t>ake</a:t>
            </a:r>
            <a:r>
              <a:rPr lang="en-US" dirty="0" smtClean="0"/>
              <a:t>		toe		saw		no</a:t>
            </a:r>
          </a:p>
          <a:p>
            <a:pPr>
              <a:buFont typeface="Wingdings 2" pitchFamily="18" charset="2"/>
              <a:buNone/>
            </a:pPr>
            <a:r>
              <a:rPr lang="en-US" dirty="0" smtClean="0"/>
              <a:t>bay		pop		</a:t>
            </a:r>
            <a:r>
              <a:rPr lang="en-US" dirty="0" err="1" smtClean="0"/>
              <a:t>ber</a:t>
            </a:r>
            <a:r>
              <a:rPr lang="en-US" dirty="0" smtClean="0"/>
              <a:t>		</a:t>
            </a:r>
            <a:r>
              <a:rPr lang="en-US" dirty="0" err="1" smtClean="0"/>
              <a:t>upe</a:t>
            </a:r>
            <a:r>
              <a:rPr lang="en-US" dirty="0" smtClean="0"/>
              <a:t>		</a:t>
            </a:r>
            <a:r>
              <a:rPr lang="en-US" dirty="0" err="1" smtClean="0"/>
              <a:t>oot</a:t>
            </a:r>
            <a:endParaRPr lang="en-US" dirty="0" smtClean="0"/>
          </a:p>
          <a:p>
            <a:pPr>
              <a:buFont typeface="Wingdings 2" pitchFamily="18" charset="2"/>
              <a:buNone/>
            </a:pPr>
            <a:r>
              <a:rPr lang="en-US" dirty="0" err="1" smtClean="0"/>
              <a:t>wort</a:t>
            </a:r>
            <a:r>
              <a:rPr lang="en-US" dirty="0" smtClean="0"/>
              <a:t>		</a:t>
            </a:r>
            <a:r>
              <a:rPr lang="en-US" dirty="0" err="1" smtClean="0"/>
              <a:t>mit</a:t>
            </a:r>
            <a:r>
              <a:rPr lang="en-US" dirty="0" smtClean="0"/>
              <a:t>		</a:t>
            </a:r>
            <a:r>
              <a:rPr lang="en-US" dirty="0" err="1" smtClean="0"/>
              <a:t>fle</a:t>
            </a:r>
            <a:r>
              <a:rPr lang="en-US" dirty="0" smtClean="0"/>
              <a:t>		form		bet</a:t>
            </a:r>
          </a:p>
          <a:p>
            <a:pPr>
              <a:buFont typeface="Wingdings 2" pitchFamily="18" charset="2"/>
              <a:buNone/>
            </a:pPr>
            <a:r>
              <a:rPr lang="en-US" dirty="0" err="1" smtClean="0"/>
              <a:t>dle</a:t>
            </a:r>
            <a:r>
              <a:rPr lang="en-US" dirty="0" smtClean="0"/>
              <a:t>		war		cap		bee		</a:t>
            </a:r>
            <a:r>
              <a:rPr lang="en-US" dirty="0" err="1" smtClean="0"/>
              <a:t>ote</a:t>
            </a:r>
            <a:endParaRPr lang="en-US" dirty="0" smtClean="0"/>
          </a:p>
          <a:p>
            <a:pPr>
              <a:buFont typeface="Wingdings 2" pitchFamily="18" charset="2"/>
              <a:buNone/>
            </a:pPr>
            <a:r>
              <a:rPr lang="en-US" dirty="0" err="1" smtClean="0"/>
              <a:t>kle</a:t>
            </a:r>
            <a:r>
              <a:rPr lang="en-US" dirty="0" smtClean="0"/>
              <a:t>		fur		per		</a:t>
            </a:r>
            <a:r>
              <a:rPr lang="en-US" dirty="0" err="1" smtClean="0"/>
              <a:t>gud</a:t>
            </a:r>
            <a:r>
              <a:rPr lang="en-US" dirty="0" smtClean="0"/>
              <a:t>		</a:t>
            </a:r>
            <a:r>
              <a:rPr lang="en-US" dirty="0" err="1" smtClean="0"/>
              <a:t>gle</a:t>
            </a:r>
            <a:endParaRPr lang="en-US" dirty="0" smtClean="0"/>
          </a:p>
          <a:p>
            <a:pPr>
              <a:buFont typeface="Wingdings 2" pitchFamily="18" charset="2"/>
              <a:buNone/>
            </a:pPr>
            <a:r>
              <a:rPr lang="en-US" dirty="0" smtClean="0"/>
              <a:t>oat		</a:t>
            </a:r>
            <a:r>
              <a:rPr lang="en-US" dirty="0" err="1" smtClean="0"/>
              <a:t>tle</a:t>
            </a:r>
            <a:r>
              <a:rPr lang="en-US" dirty="0" smtClean="0"/>
              <a:t>		so		much		</a:t>
            </a:r>
            <a:r>
              <a:rPr lang="en-US" dirty="0" err="1" smtClean="0"/>
              <a:t>ough</a:t>
            </a:r>
            <a:endParaRPr lang="en-US" dirty="0" smtClean="0"/>
          </a:p>
          <a:p>
            <a:pPr>
              <a:buFont typeface="Wingdings 2" pitchFamily="18" charset="2"/>
              <a:buNone/>
            </a:pPr>
            <a:r>
              <a:rPr lang="en-US" dirty="0" err="1" smtClean="0"/>
              <a:t>pe</a:t>
            </a:r>
            <a:r>
              <a:rPr lang="en-US" dirty="0" smtClean="0"/>
              <a:t>		few		poi		</a:t>
            </a:r>
            <a:r>
              <a:rPr lang="en-US" dirty="0" err="1" smtClean="0"/>
              <a:t>ta</a:t>
            </a:r>
            <a:r>
              <a:rPr lang="en-US" dirty="0" smtClean="0"/>
              <a:t>		</a:t>
            </a:r>
            <a:r>
              <a:rPr lang="en-US" dirty="0" err="1" smtClean="0"/>
              <a:t>eap</a:t>
            </a:r>
            <a:endParaRPr lang="en-US" dirty="0" smtClean="0"/>
          </a:p>
          <a:p>
            <a:pPr>
              <a:buFont typeface="Wingdings 2" pitchFamily="18" charset="2"/>
              <a:buNone/>
            </a:pPr>
            <a:r>
              <a:rPr lang="en-US" dirty="0" err="1" smtClean="0"/>
              <a:t>su</a:t>
            </a:r>
            <a:r>
              <a:rPr lang="en-US" dirty="0" smtClean="0"/>
              <a:t>			paw		</a:t>
            </a:r>
            <a:r>
              <a:rPr lang="en-US" dirty="0" err="1" smtClean="0"/>
              <a:t>ike</a:t>
            </a:r>
            <a:r>
              <a:rPr lang="en-US" dirty="0" smtClean="0"/>
              <a:t>		</a:t>
            </a:r>
            <a:r>
              <a:rPr lang="en-US" dirty="0" err="1" smtClean="0"/>
              <a:t>di</a:t>
            </a:r>
            <a:r>
              <a:rPr lang="en-US" dirty="0" smtClean="0"/>
              <a:t>		</a:t>
            </a:r>
            <a:r>
              <a:rPr lang="en-US" dirty="0" err="1" smtClean="0"/>
              <a:t>raph</a:t>
            </a:r>
            <a:r>
              <a:rPr lang="en-US" dirty="0" smtClean="0"/>
              <a:t>	</a:t>
            </a:r>
          </a:p>
          <a:p>
            <a:pPr>
              <a:buFont typeface="Wingdings 2" pitchFamily="18" charset="2"/>
              <a:buNone/>
            </a:pPr>
            <a:r>
              <a:rPr lang="en-US" dirty="0" err="1" smtClean="0"/>
              <a:t>ipe</a:t>
            </a:r>
            <a:r>
              <a:rPr lang="en-US" dirty="0" smtClean="0"/>
              <a:t>		</a:t>
            </a:r>
            <a:r>
              <a:rPr lang="en-US" dirty="0" err="1" smtClean="0"/>
              <a:t>oop</a:t>
            </a:r>
            <a:r>
              <a:rPr lang="en-US" dirty="0" smtClean="0"/>
              <a:t>		</a:t>
            </a:r>
            <a:r>
              <a:rPr lang="en-US" dirty="0" err="1" smtClean="0"/>
              <a:t>ble</a:t>
            </a:r>
            <a:r>
              <a:rPr lang="en-US" dirty="0" smtClean="0"/>
              <a:t>		</a:t>
            </a:r>
            <a:r>
              <a:rPr lang="en-US" dirty="0" err="1" smtClean="0"/>
              <a:t>tle</a:t>
            </a:r>
            <a:r>
              <a:rPr lang="en-US" dirty="0" smtClean="0"/>
              <a:t>		los</a:t>
            </a:r>
          </a:p>
          <a:p>
            <a:pPr>
              <a:buFont typeface="Wingdings 2" pitchFamily="18" charset="2"/>
              <a:buNone/>
            </a:pPr>
            <a:r>
              <a:rPr lang="en-US" dirty="0" smtClean="0"/>
              <a:t>vow		</a:t>
            </a:r>
            <a:r>
              <a:rPr lang="en-US" dirty="0" err="1" smtClean="0"/>
              <a:t>gle</a:t>
            </a:r>
            <a:r>
              <a:rPr lang="en-US" dirty="0" smtClean="0"/>
              <a:t>		let		wed		car		</a:t>
            </a:r>
          </a:p>
        </p:txBody>
      </p:sp>
      <p:sp>
        <p:nvSpPr>
          <p:cNvPr id="4" name="Oval 3"/>
          <p:cNvSpPr/>
          <p:nvPr/>
        </p:nvSpPr>
        <p:spPr>
          <a:xfrm>
            <a:off x="3810000" y="2362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3733800" y="56388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0" y="3429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486400" y="54864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1905000" y="38862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0" y="28194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7391400" y="35052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1981200" y="6096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8619"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
        <p:nvSpPr>
          <p:cNvPr id="68620"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70" decel="100000"/>
                                        <p:tgtEl>
                                          <p:spTgt spid="5"/>
                                        </p:tgtEl>
                                      </p:cBhvr>
                                    </p:animEffect>
                                    <p:animScale>
                                      <p:cBhvr>
                                        <p:cTn id="18" dur="770" decel="100000"/>
                                        <p:tgtEl>
                                          <p:spTgt spid="5"/>
                                        </p:tgtEl>
                                      </p:cBhvr>
                                      <p:from x="10000" y="10000"/>
                                      <p:to x="200000" y="450000"/>
                                    </p:animScale>
                                    <p:animScale>
                                      <p:cBhvr>
                                        <p:cTn id="19" dur="1230" accel="100000" fill="hold">
                                          <p:stCondLst>
                                            <p:cond delay="770"/>
                                          </p:stCondLst>
                                        </p:cTn>
                                        <p:tgtEl>
                                          <p:spTgt spid="5"/>
                                        </p:tgtEl>
                                      </p:cBhvr>
                                      <p:from x="200000" y="450000"/>
                                      <p:to x="100000" y="100000"/>
                                    </p:animScale>
                                    <p:set>
                                      <p:cBhvr>
                                        <p:cTn id="20" dur="770" fill="hold"/>
                                        <p:tgtEl>
                                          <p:spTgt spid="5"/>
                                        </p:tgtEl>
                                        <p:attrNameLst>
                                          <p:attrName>ppt_x</p:attrName>
                                        </p:attrNameLst>
                                      </p:cBhvr>
                                      <p:to>
                                        <p:strVal val="(0.5)"/>
                                      </p:to>
                                    </p:set>
                                    <p:anim from="(0.5)" to="(#ppt_x)" calcmode="lin" valueType="num">
                                      <p:cBhvr>
                                        <p:cTn id="21" dur="1230" accel="100000" fill="hold">
                                          <p:stCondLst>
                                            <p:cond delay="770"/>
                                          </p:stCondLst>
                                        </p:cTn>
                                        <p:tgtEl>
                                          <p:spTgt spid="5"/>
                                        </p:tgtEl>
                                        <p:attrNameLst>
                                          <p:attrName>ppt_x</p:attrName>
                                        </p:attrNameLst>
                                      </p:cBhvr>
                                    </p:anim>
                                    <p:set>
                                      <p:cBhvr>
                                        <p:cTn id="22" dur="770" fill="hold"/>
                                        <p:tgtEl>
                                          <p:spTgt spid="5"/>
                                        </p:tgtEl>
                                        <p:attrNameLst>
                                          <p:attrName>ppt_y</p:attrName>
                                        </p:attrNameLst>
                                      </p:cBhvr>
                                      <p:to>
                                        <p:strVal val="(#ppt_y+0.4)"/>
                                      </p:to>
                                    </p:set>
                                    <p:anim from="(#ppt_y+0.4)" to="(#ppt_y)" calcmode="lin" valueType="num">
                                      <p:cBhvr>
                                        <p:cTn id="23" dur="1230" accel="100000" fill="hold">
                                          <p:stCondLst>
                                            <p:cond delay="770"/>
                                          </p:stCondLst>
                                        </p:cTn>
                                        <p:tgtEl>
                                          <p:spTgt spid="5"/>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70" decel="100000"/>
                                        <p:tgtEl>
                                          <p:spTgt spid="7"/>
                                        </p:tgtEl>
                                      </p:cBhvr>
                                    </p:animEffect>
                                    <p:animScale>
                                      <p:cBhvr>
                                        <p:cTn id="28" dur="770" decel="100000"/>
                                        <p:tgtEl>
                                          <p:spTgt spid="7"/>
                                        </p:tgtEl>
                                      </p:cBhvr>
                                      <p:from x="10000" y="10000"/>
                                      <p:to x="200000" y="450000"/>
                                    </p:animScale>
                                    <p:animScale>
                                      <p:cBhvr>
                                        <p:cTn id="29" dur="1230" accel="100000" fill="hold">
                                          <p:stCondLst>
                                            <p:cond delay="770"/>
                                          </p:stCondLst>
                                        </p:cTn>
                                        <p:tgtEl>
                                          <p:spTgt spid="7"/>
                                        </p:tgtEl>
                                      </p:cBhvr>
                                      <p:from x="200000" y="450000"/>
                                      <p:to x="100000" y="100000"/>
                                    </p:animScale>
                                    <p:set>
                                      <p:cBhvr>
                                        <p:cTn id="30" dur="770" fill="hold"/>
                                        <p:tgtEl>
                                          <p:spTgt spid="7"/>
                                        </p:tgtEl>
                                        <p:attrNameLst>
                                          <p:attrName>ppt_x</p:attrName>
                                        </p:attrNameLst>
                                      </p:cBhvr>
                                      <p:to>
                                        <p:strVal val="(0.5)"/>
                                      </p:to>
                                    </p:set>
                                    <p:anim from="(0.5)" to="(#ppt_x)" calcmode="lin" valueType="num">
                                      <p:cBhvr>
                                        <p:cTn id="31" dur="1230" accel="100000" fill="hold">
                                          <p:stCondLst>
                                            <p:cond delay="770"/>
                                          </p:stCondLst>
                                        </p:cTn>
                                        <p:tgtEl>
                                          <p:spTgt spid="7"/>
                                        </p:tgtEl>
                                        <p:attrNameLst>
                                          <p:attrName>ppt_x</p:attrName>
                                        </p:attrNameLst>
                                      </p:cBhvr>
                                    </p:anim>
                                    <p:set>
                                      <p:cBhvr>
                                        <p:cTn id="32" dur="770" fill="hold"/>
                                        <p:tgtEl>
                                          <p:spTgt spid="7"/>
                                        </p:tgtEl>
                                        <p:attrNameLst>
                                          <p:attrName>ppt_y</p:attrName>
                                        </p:attrNameLst>
                                      </p:cBhvr>
                                      <p:to>
                                        <p:strVal val="(#ppt_y+0.4)"/>
                                      </p:to>
                                    </p:set>
                                    <p:anim from="(#ppt_y+0.4)" to="(#ppt_y)" calcmode="lin" valueType="num">
                                      <p:cBhvr>
                                        <p:cTn id="33" dur="1230" accel="100000" fill="hold">
                                          <p:stCondLst>
                                            <p:cond delay="770"/>
                                          </p:stCondLst>
                                        </p:cTn>
                                        <p:tgtEl>
                                          <p:spTgt spid="7"/>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770" decel="100000"/>
                                        <p:tgtEl>
                                          <p:spTgt spid="8"/>
                                        </p:tgtEl>
                                      </p:cBhvr>
                                    </p:animEffect>
                                    <p:animScale>
                                      <p:cBhvr>
                                        <p:cTn id="38" dur="770" decel="100000"/>
                                        <p:tgtEl>
                                          <p:spTgt spid="8"/>
                                        </p:tgtEl>
                                      </p:cBhvr>
                                      <p:from x="10000" y="10000"/>
                                      <p:to x="200000" y="450000"/>
                                    </p:animScale>
                                    <p:animScale>
                                      <p:cBhvr>
                                        <p:cTn id="39" dur="1230" accel="100000" fill="hold">
                                          <p:stCondLst>
                                            <p:cond delay="770"/>
                                          </p:stCondLst>
                                        </p:cTn>
                                        <p:tgtEl>
                                          <p:spTgt spid="8"/>
                                        </p:tgtEl>
                                      </p:cBhvr>
                                      <p:from x="200000" y="450000"/>
                                      <p:to x="100000" y="100000"/>
                                    </p:animScale>
                                    <p:set>
                                      <p:cBhvr>
                                        <p:cTn id="40" dur="770" fill="hold"/>
                                        <p:tgtEl>
                                          <p:spTgt spid="8"/>
                                        </p:tgtEl>
                                        <p:attrNameLst>
                                          <p:attrName>ppt_x</p:attrName>
                                        </p:attrNameLst>
                                      </p:cBhvr>
                                      <p:to>
                                        <p:strVal val="(0.5)"/>
                                      </p:to>
                                    </p:set>
                                    <p:anim from="(0.5)" to="(#ppt_x)" calcmode="lin" valueType="num">
                                      <p:cBhvr>
                                        <p:cTn id="41" dur="1230" accel="100000" fill="hold">
                                          <p:stCondLst>
                                            <p:cond delay="770"/>
                                          </p:stCondLst>
                                        </p:cTn>
                                        <p:tgtEl>
                                          <p:spTgt spid="8"/>
                                        </p:tgtEl>
                                        <p:attrNameLst>
                                          <p:attrName>ppt_x</p:attrName>
                                        </p:attrNameLst>
                                      </p:cBhvr>
                                    </p:anim>
                                    <p:set>
                                      <p:cBhvr>
                                        <p:cTn id="42" dur="770" fill="hold"/>
                                        <p:tgtEl>
                                          <p:spTgt spid="8"/>
                                        </p:tgtEl>
                                        <p:attrNameLst>
                                          <p:attrName>ppt_y</p:attrName>
                                        </p:attrNameLst>
                                      </p:cBhvr>
                                      <p:to>
                                        <p:strVal val="(#ppt_y+0.4)"/>
                                      </p:to>
                                    </p:set>
                                    <p:anim from="(#ppt_y+0.4)" to="(#ppt_y)" calcmode="lin" valueType="num">
                                      <p:cBhvr>
                                        <p:cTn id="43" dur="1230" accel="100000" fill="hold">
                                          <p:stCondLst>
                                            <p:cond delay="770"/>
                                          </p:stCondLst>
                                        </p:cTn>
                                        <p:tgtEl>
                                          <p:spTgt spid="8"/>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770" decel="100000"/>
                                        <p:tgtEl>
                                          <p:spTgt spid="9"/>
                                        </p:tgtEl>
                                      </p:cBhvr>
                                    </p:animEffect>
                                    <p:animScale>
                                      <p:cBhvr>
                                        <p:cTn id="48" dur="770" decel="100000"/>
                                        <p:tgtEl>
                                          <p:spTgt spid="9"/>
                                        </p:tgtEl>
                                      </p:cBhvr>
                                      <p:from x="10000" y="10000"/>
                                      <p:to x="200000" y="450000"/>
                                    </p:animScale>
                                    <p:animScale>
                                      <p:cBhvr>
                                        <p:cTn id="49" dur="1230" accel="100000" fill="hold">
                                          <p:stCondLst>
                                            <p:cond delay="770"/>
                                          </p:stCondLst>
                                        </p:cTn>
                                        <p:tgtEl>
                                          <p:spTgt spid="9"/>
                                        </p:tgtEl>
                                      </p:cBhvr>
                                      <p:from x="200000" y="450000"/>
                                      <p:to x="100000" y="100000"/>
                                    </p:animScale>
                                    <p:set>
                                      <p:cBhvr>
                                        <p:cTn id="50" dur="770" fill="hold"/>
                                        <p:tgtEl>
                                          <p:spTgt spid="9"/>
                                        </p:tgtEl>
                                        <p:attrNameLst>
                                          <p:attrName>ppt_x</p:attrName>
                                        </p:attrNameLst>
                                      </p:cBhvr>
                                      <p:to>
                                        <p:strVal val="(0.5)"/>
                                      </p:to>
                                    </p:set>
                                    <p:anim from="(0.5)" to="(#ppt_x)" calcmode="lin" valueType="num">
                                      <p:cBhvr>
                                        <p:cTn id="51" dur="1230" accel="100000" fill="hold">
                                          <p:stCondLst>
                                            <p:cond delay="770"/>
                                          </p:stCondLst>
                                        </p:cTn>
                                        <p:tgtEl>
                                          <p:spTgt spid="9"/>
                                        </p:tgtEl>
                                        <p:attrNameLst>
                                          <p:attrName>ppt_x</p:attrName>
                                        </p:attrNameLst>
                                      </p:cBhvr>
                                    </p:anim>
                                    <p:set>
                                      <p:cBhvr>
                                        <p:cTn id="52" dur="770" fill="hold"/>
                                        <p:tgtEl>
                                          <p:spTgt spid="9"/>
                                        </p:tgtEl>
                                        <p:attrNameLst>
                                          <p:attrName>ppt_y</p:attrName>
                                        </p:attrNameLst>
                                      </p:cBhvr>
                                      <p:to>
                                        <p:strVal val="(#ppt_y+0.4)"/>
                                      </p:to>
                                    </p:set>
                                    <p:anim from="(#ppt_y+0.4)" to="(#ppt_y)" calcmode="lin" valueType="num">
                                      <p:cBhvr>
                                        <p:cTn id="53" dur="1230" accel="100000" fill="hold">
                                          <p:stCondLst>
                                            <p:cond delay="770"/>
                                          </p:stCondLst>
                                        </p:cTn>
                                        <p:tgtEl>
                                          <p:spTgt spid="9"/>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770" decel="100000"/>
                                        <p:tgtEl>
                                          <p:spTgt spid="10"/>
                                        </p:tgtEl>
                                      </p:cBhvr>
                                    </p:animEffect>
                                    <p:animScale>
                                      <p:cBhvr>
                                        <p:cTn id="58" dur="770" decel="100000"/>
                                        <p:tgtEl>
                                          <p:spTgt spid="10"/>
                                        </p:tgtEl>
                                      </p:cBhvr>
                                      <p:from x="10000" y="10000"/>
                                      <p:to x="200000" y="450000"/>
                                    </p:animScale>
                                    <p:animScale>
                                      <p:cBhvr>
                                        <p:cTn id="59" dur="1230" accel="100000" fill="hold">
                                          <p:stCondLst>
                                            <p:cond delay="770"/>
                                          </p:stCondLst>
                                        </p:cTn>
                                        <p:tgtEl>
                                          <p:spTgt spid="10"/>
                                        </p:tgtEl>
                                      </p:cBhvr>
                                      <p:from x="200000" y="450000"/>
                                      <p:to x="100000" y="100000"/>
                                    </p:animScale>
                                    <p:set>
                                      <p:cBhvr>
                                        <p:cTn id="60" dur="770" fill="hold"/>
                                        <p:tgtEl>
                                          <p:spTgt spid="10"/>
                                        </p:tgtEl>
                                        <p:attrNameLst>
                                          <p:attrName>ppt_x</p:attrName>
                                        </p:attrNameLst>
                                      </p:cBhvr>
                                      <p:to>
                                        <p:strVal val="(0.5)"/>
                                      </p:to>
                                    </p:set>
                                    <p:anim from="(0.5)" to="(#ppt_x)" calcmode="lin" valueType="num">
                                      <p:cBhvr>
                                        <p:cTn id="61" dur="1230" accel="100000" fill="hold">
                                          <p:stCondLst>
                                            <p:cond delay="770"/>
                                          </p:stCondLst>
                                        </p:cTn>
                                        <p:tgtEl>
                                          <p:spTgt spid="10"/>
                                        </p:tgtEl>
                                        <p:attrNameLst>
                                          <p:attrName>ppt_x</p:attrName>
                                        </p:attrNameLst>
                                      </p:cBhvr>
                                    </p:anim>
                                    <p:set>
                                      <p:cBhvr>
                                        <p:cTn id="62" dur="770" fill="hold"/>
                                        <p:tgtEl>
                                          <p:spTgt spid="10"/>
                                        </p:tgtEl>
                                        <p:attrNameLst>
                                          <p:attrName>ppt_y</p:attrName>
                                        </p:attrNameLst>
                                      </p:cBhvr>
                                      <p:to>
                                        <p:strVal val="(#ppt_y+0.4)"/>
                                      </p:to>
                                    </p:set>
                                    <p:anim from="(#ppt_y+0.4)" to="(#ppt_y)" calcmode="lin" valueType="num">
                                      <p:cBhvr>
                                        <p:cTn id="63" dur="1230" accel="100000" fill="hold">
                                          <p:stCondLst>
                                            <p:cond delay="770"/>
                                          </p:stCondLst>
                                        </p:cTn>
                                        <p:tgtEl>
                                          <p:spTgt spid="10"/>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770" decel="100000"/>
                                        <p:tgtEl>
                                          <p:spTgt spid="11"/>
                                        </p:tgtEl>
                                      </p:cBhvr>
                                    </p:animEffect>
                                    <p:animScale>
                                      <p:cBhvr>
                                        <p:cTn id="68" dur="770" decel="100000"/>
                                        <p:tgtEl>
                                          <p:spTgt spid="11"/>
                                        </p:tgtEl>
                                      </p:cBhvr>
                                      <p:from x="10000" y="10000"/>
                                      <p:to x="200000" y="450000"/>
                                    </p:animScale>
                                    <p:animScale>
                                      <p:cBhvr>
                                        <p:cTn id="69" dur="1230" accel="100000" fill="hold">
                                          <p:stCondLst>
                                            <p:cond delay="770"/>
                                          </p:stCondLst>
                                        </p:cTn>
                                        <p:tgtEl>
                                          <p:spTgt spid="11"/>
                                        </p:tgtEl>
                                      </p:cBhvr>
                                      <p:from x="200000" y="450000"/>
                                      <p:to x="100000" y="100000"/>
                                    </p:animScale>
                                    <p:set>
                                      <p:cBhvr>
                                        <p:cTn id="70" dur="770" fill="hold"/>
                                        <p:tgtEl>
                                          <p:spTgt spid="11"/>
                                        </p:tgtEl>
                                        <p:attrNameLst>
                                          <p:attrName>ppt_x</p:attrName>
                                        </p:attrNameLst>
                                      </p:cBhvr>
                                      <p:to>
                                        <p:strVal val="(0.5)"/>
                                      </p:to>
                                    </p:set>
                                    <p:anim from="(0.5)" to="(#ppt_x)" calcmode="lin" valueType="num">
                                      <p:cBhvr>
                                        <p:cTn id="71" dur="1230" accel="100000" fill="hold">
                                          <p:stCondLst>
                                            <p:cond delay="770"/>
                                          </p:stCondLst>
                                        </p:cTn>
                                        <p:tgtEl>
                                          <p:spTgt spid="11"/>
                                        </p:tgtEl>
                                        <p:attrNameLst>
                                          <p:attrName>ppt_x</p:attrName>
                                        </p:attrNameLst>
                                      </p:cBhvr>
                                    </p:anim>
                                    <p:set>
                                      <p:cBhvr>
                                        <p:cTn id="72" dur="770" fill="hold"/>
                                        <p:tgtEl>
                                          <p:spTgt spid="11"/>
                                        </p:tgtEl>
                                        <p:attrNameLst>
                                          <p:attrName>ppt_y</p:attrName>
                                        </p:attrNameLst>
                                      </p:cBhvr>
                                      <p:to>
                                        <p:strVal val="(#ppt_y+0.4)"/>
                                      </p:to>
                                    </p:set>
                                    <p:anim from="(#ppt_y+0.4)" to="(#ppt_y)" calcmode="lin" valueType="num">
                                      <p:cBhvr>
                                        <p:cTn id="73" dur="1230" accel="100000" fill="hold">
                                          <p:stCondLst>
                                            <p:cond delay="770"/>
                                          </p:stCondLst>
                                        </p:cTn>
                                        <p:tgtEl>
                                          <p:spTgt spid="11"/>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770" decel="100000"/>
                                        <p:tgtEl>
                                          <p:spTgt spid="12"/>
                                        </p:tgtEl>
                                      </p:cBhvr>
                                    </p:animEffect>
                                    <p:animScale>
                                      <p:cBhvr>
                                        <p:cTn id="78" dur="770" decel="100000"/>
                                        <p:tgtEl>
                                          <p:spTgt spid="12"/>
                                        </p:tgtEl>
                                      </p:cBhvr>
                                      <p:from x="10000" y="10000"/>
                                      <p:to x="200000" y="450000"/>
                                    </p:animScale>
                                    <p:animScale>
                                      <p:cBhvr>
                                        <p:cTn id="79" dur="1230" accel="100000" fill="hold">
                                          <p:stCondLst>
                                            <p:cond delay="770"/>
                                          </p:stCondLst>
                                        </p:cTn>
                                        <p:tgtEl>
                                          <p:spTgt spid="12"/>
                                        </p:tgtEl>
                                      </p:cBhvr>
                                      <p:from x="200000" y="450000"/>
                                      <p:to x="100000" y="100000"/>
                                    </p:animScale>
                                    <p:set>
                                      <p:cBhvr>
                                        <p:cTn id="80" dur="770" fill="hold"/>
                                        <p:tgtEl>
                                          <p:spTgt spid="12"/>
                                        </p:tgtEl>
                                        <p:attrNameLst>
                                          <p:attrName>ppt_x</p:attrName>
                                        </p:attrNameLst>
                                      </p:cBhvr>
                                      <p:to>
                                        <p:strVal val="(0.5)"/>
                                      </p:to>
                                    </p:set>
                                    <p:anim from="(0.5)" to="(#ppt_x)" calcmode="lin" valueType="num">
                                      <p:cBhvr>
                                        <p:cTn id="81" dur="1230" accel="100000" fill="hold">
                                          <p:stCondLst>
                                            <p:cond delay="770"/>
                                          </p:stCondLst>
                                        </p:cTn>
                                        <p:tgtEl>
                                          <p:spTgt spid="12"/>
                                        </p:tgtEl>
                                        <p:attrNameLst>
                                          <p:attrName>ppt_x</p:attrName>
                                        </p:attrNameLst>
                                      </p:cBhvr>
                                    </p:anim>
                                    <p:set>
                                      <p:cBhvr>
                                        <p:cTn id="82" dur="770" fill="hold"/>
                                        <p:tgtEl>
                                          <p:spTgt spid="12"/>
                                        </p:tgtEl>
                                        <p:attrNameLst>
                                          <p:attrName>ppt_y</p:attrName>
                                        </p:attrNameLst>
                                      </p:cBhvr>
                                      <p:to>
                                        <p:strVal val="(#ppt_y+0.4)"/>
                                      </p:to>
                                    </p:set>
                                    <p:anim from="(#ppt_y+0.4)" to="(#ppt_y)" calcmode="lin" valueType="num">
                                      <p:cBhvr>
                                        <p:cTn id="83" dur="1230" accel="100000" fill="hold">
                                          <p:stCondLst>
                                            <p:cond delay="770"/>
                                          </p:stCondLst>
                                        </p:cTn>
                                        <p:tgtEl>
                                          <p:spTgt spid="1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P spid="1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smtClean="0"/>
              <a:t>Final Stable Syllable </a:t>
            </a:r>
          </a:p>
        </p:txBody>
      </p:sp>
      <p:sp>
        <p:nvSpPr>
          <p:cNvPr id="69635" name="Content Placeholder 2"/>
          <p:cNvSpPr>
            <a:spLocks noGrp="1"/>
          </p:cNvSpPr>
          <p:nvPr>
            <p:ph idx="1"/>
          </p:nvPr>
        </p:nvSpPr>
        <p:spPr>
          <a:xfrm>
            <a:off x="457200" y="1882775"/>
            <a:ext cx="8229600" cy="2613025"/>
          </a:xfrm>
        </p:spPr>
        <p:txBody>
          <a:bodyPr/>
          <a:lstStyle/>
          <a:p>
            <a:r>
              <a:rPr lang="en-US" smtClean="0"/>
              <a:t>-le ending </a:t>
            </a:r>
          </a:p>
          <a:p>
            <a:r>
              <a:rPr lang="en-US" smtClean="0"/>
              <a:t>little, puddle, middle</a:t>
            </a:r>
          </a:p>
        </p:txBody>
      </p:sp>
      <p:pic>
        <p:nvPicPr>
          <p:cNvPr id="69636" name="Picture 2" descr="C:\Documents and Settings\rfrantu\My Documents\My Pictures\Microsoft Clip Organizer\j0178211.gif"/>
          <p:cNvPicPr>
            <a:picLocks noChangeAspect="1" noChangeArrowheads="1" noCrop="1"/>
          </p:cNvPicPr>
          <p:nvPr/>
        </p:nvPicPr>
        <p:blipFill>
          <a:blip r:embed="rId2" cstate="print"/>
          <a:srcRect/>
          <a:stretch>
            <a:fillRect/>
          </a:stretch>
        </p:blipFill>
        <p:spPr bwMode="auto">
          <a:xfrm>
            <a:off x="4724400" y="4495800"/>
            <a:ext cx="1905000" cy="1905000"/>
          </a:xfrm>
          <a:prstGeom prst="rect">
            <a:avLst/>
          </a:prstGeom>
          <a:noFill/>
          <a:ln w="9525">
            <a:noFill/>
            <a:miter lim="800000"/>
            <a:headEnd/>
            <a:tailEnd/>
          </a:ln>
        </p:spPr>
      </p:pic>
      <p:pic>
        <p:nvPicPr>
          <p:cNvPr id="69637" name="Picture 3" descr="C:\Documents and Settings\rfrantu\My Documents\My Pictures\Microsoft Clip Organizer\j0178218.gif"/>
          <p:cNvPicPr>
            <a:picLocks noChangeAspect="1" noChangeArrowheads="1" noCrop="1"/>
          </p:cNvPicPr>
          <p:nvPr/>
        </p:nvPicPr>
        <p:blipFill>
          <a:blip r:embed="rId3" cstate="print"/>
          <a:srcRect/>
          <a:stretch>
            <a:fillRect/>
          </a:stretch>
        </p:blipFill>
        <p:spPr bwMode="auto">
          <a:xfrm>
            <a:off x="2438400" y="4495800"/>
            <a:ext cx="1905000" cy="1905000"/>
          </a:xfrm>
          <a:prstGeom prst="rect">
            <a:avLst/>
          </a:prstGeom>
          <a:noFill/>
          <a:ln w="9525">
            <a:noFill/>
            <a:miter lim="800000"/>
            <a:headEnd/>
            <a:tailEnd/>
          </a:ln>
        </p:spPr>
      </p:pic>
      <p:pic>
        <p:nvPicPr>
          <p:cNvPr id="69638" name="Picture 15" descr="http://springfieldpublicschoolsmo.org/harrison/jclark/Images/spelling.gif"/>
          <p:cNvPicPr>
            <a:picLocks noChangeAspect="1" noChangeArrowheads="1"/>
          </p:cNvPicPr>
          <p:nvPr/>
        </p:nvPicPr>
        <p:blipFill>
          <a:blip r:embed="rId4"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Content Placeholder 2"/>
          <p:cNvSpPr>
            <a:spLocks noGrp="1"/>
          </p:cNvSpPr>
          <p:nvPr>
            <p:ph idx="1"/>
          </p:nvPr>
        </p:nvSpPr>
        <p:spPr>
          <a:xfrm>
            <a:off x="228600" y="1371600"/>
            <a:ext cx="8610600" cy="4876800"/>
          </a:xfrm>
        </p:spPr>
        <p:txBody>
          <a:bodyPr/>
          <a:lstStyle/>
          <a:p>
            <a:pPr>
              <a:buFont typeface="Wingdings 2" pitchFamily="18" charset="2"/>
              <a:buNone/>
            </a:pPr>
            <a:r>
              <a:rPr lang="en-US" dirty="0" err="1" smtClean="0"/>
              <a:t>dod</a:t>
            </a:r>
            <a:r>
              <a:rPr lang="en-US" dirty="0" smtClean="0"/>
              <a:t> 		</a:t>
            </a:r>
            <a:r>
              <a:rPr lang="en-US" dirty="0" err="1" smtClean="0"/>
              <a:t>ake</a:t>
            </a:r>
            <a:r>
              <a:rPr lang="en-US" dirty="0" smtClean="0"/>
              <a:t>		toe		saw		no</a:t>
            </a:r>
          </a:p>
          <a:p>
            <a:pPr>
              <a:buFont typeface="Wingdings 2" pitchFamily="18" charset="2"/>
              <a:buNone/>
            </a:pPr>
            <a:r>
              <a:rPr lang="en-US" dirty="0" smtClean="0"/>
              <a:t>bay		pop		</a:t>
            </a:r>
            <a:r>
              <a:rPr lang="en-US" dirty="0" err="1" smtClean="0"/>
              <a:t>ber</a:t>
            </a:r>
            <a:r>
              <a:rPr lang="en-US" dirty="0" smtClean="0"/>
              <a:t>		</a:t>
            </a:r>
            <a:r>
              <a:rPr lang="en-US" dirty="0" err="1" smtClean="0"/>
              <a:t>upe</a:t>
            </a:r>
            <a:r>
              <a:rPr lang="en-US" dirty="0" smtClean="0"/>
              <a:t>		</a:t>
            </a:r>
            <a:r>
              <a:rPr lang="en-US" dirty="0" err="1" smtClean="0"/>
              <a:t>oot</a:t>
            </a:r>
            <a:endParaRPr lang="en-US" dirty="0" smtClean="0"/>
          </a:p>
          <a:p>
            <a:pPr>
              <a:buFont typeface="Wingdings 2" pitchFamily="18" charset="2"/>
              <a:buNone/>
            </a:pPr>
            <a:r>
              <a:rPr lang="en-US" dirty="0" err="1" smtClean="0"/>
              <a:t>wort</a:t>
            </a:r>
            <a:r>
              <a:rPr lang="en-US" dirty="0" smtClean="0"/>
              <a:t>		</a:t>
            </a:r>
            <a:r>
              <a:rPr lang="en-US" dirty="0" err="1" smtClean="0"/>
              <a:t>mit</a:t>
            </a:r>
            <a:r>
              <a:rPr lang="en-US" dirty="0" smtClean="0"/>
              <a:t>		</a:t>
            </a:r>
            <a:r>
              <a:rPr lang="en-US" dirty="0" err="1" smtClean="0"/>
              <a:t>fle</a:t>
            </a:r>
            <a:r>
              <a:rPr lang="en-US" dirty="0" smtClean="0"/>
              <a:t>		form		bet</a:t>
            </a:r>
          </a:p>
          <a:p>
            <a:pPr>
              <a:buFont typeface="Wingdings 2" pitchFamily="18" charset="2"/>
              <a:buNone/>
            </a:pPr>
            <a:r>
              <a:rPr lang="en-US" dirty="0" err="1" smtClean="0"/>
              <a:t>dle</a:t>
            </a:r>
            <a:r>
              <a:rPr lang="en-US" dirty="0" smtClean="0"/>
              <a:t>		war		cap		</a:t>
            </a:r>
            <a:r>
              <a:rPr lang="en-US" dirty="0" err="1" smtClean="0"/>
              <a:t>bete</a:t>
            </a:r>
            <a:r>
              <a:rPr lang="en-US" dirty="0" smtClean="0"/>
              <a:t>		</a:t>
            </a:r>
            <a:r>
              <a:rPr lang="en-US" dirty="0" err="1" smtClean="0"/>
              <a:t>ote</a:t>
            </a:r>
            <a:endParaRPr lang="en-US" dirty="0" smtClean="0"/>
          </a:p>
          <a:p>
            <a:pPr>
              <a:buFont typeface="Wingdings 2" pitchFamily="18" charset="2"/>
              <a:buNone/>
            </a:pPr>
            <a:r>
              <a:rPr lang="en-US" dirty="0" err="1" smtClean="0"/>
              <a:t>kle</a:t>
            </a:r>
            <a:r>
              <a:rPr lang="en-US" dirty="0" smtClean="0"/>
              <a:t>		fur		per		</a:t>
            </a:r>
            <a:r>
              <a:rPr lang="en-US" dirty="0" err="1" smtClean="0"/>
              <a:t>gud</a:t>
            </a:r>
            <a:r>
              <a:rPr lang="en-US" dirty="0" smtClean="0"/>
              <a:t>		</a:t>
            </a:r>
            <a:r>
              <a:rPr lang="en-US" dirty="0" err="1" smtClean="0"/>
              <a:t>gle</a:t>
            </a:r>
            <a:endParaRPr lang="en-US" dirty="0" smtClean="0"/>
          </a:p>
          <a:p>
            <a:pPr>
              <a:buFont typeface="Wingdings 2" pitchFamily="18" charset="2"/>
              <a:buNone/>
            </a:pPr>
            <a:r>
              <a:rPr lang="en-US" dirty="0" err="1" smtClean="0"/>
              <a:t>ote</a:t>
            </a:r>
            <a:r>
              <a:rPr lang="en-US" dirty="0" smtClean="0"/>
              <a:t>		</a:t>
            </a:r>
            <a:r>
              <a:rPr lang="en-US" dirty="0" err="1" smtClean="0"/>
              <a:t>tle</a:t>
            </a:r>
            <a:r>
              <a:rPr lang="en-US" dirty="0" smtClean="0"/>
              <a:t>		so		much		</a:t>
            </a:r>
            <a:r>
              <a:rPr lang="en-US" dirty="0" err="1" smtClean="0"/>
              <a:t>ough</a:t>
            </a:r>
            <a:endParaRPr lang="en-US" dirty="0" smtClean="0"/>
          </a:p>
          <a:p>
            <a:pPr>
              <a:buFont typeface="Wingdings 2" pitchFamily="18" charset="2"/>
              <a:buNone/>
            </a:pPr>
            <a:r>
              <a:rPr lang="en-US" dirty="0" err="1" smtClean="0"/>
              <a:t>pe</a:t>
            </a:r>
            <a:r>
              <a:rPr lang="en-US" dirty="0" smtClean="0"/>
              <a:t>		few		poi		</a:t>
            </a:r>
            <a:r>
              <a:rPr lang="en-US" dirty="0" err="1" smtClean="0"/>
              <a:t>ta</a:t>
            </a:r>
            <a:r>
              <a:rPr lang="en-US" dirty="0" smtClean="0"/>
              <a:t>		</a:t>
            </a:r>
            <a:r>
              <a:rPr lang="en-US" dirty="0" err="1" smtClean="0"/>
              <a:t>eap</a:t>
            </a:r>
            <a:endParaRPr lang="en-US" dirty="0" smtClean="0"/>
          </a:p>
          <a:p>
            <a:pPr>
              <a:buFont typeface="Wingdings 2" pitchFamily="18" charset="2"/>
              <a:buNone/>
            </a:pPr>
            <a:r>
              <a:rPr lang="en-US" dirty="0" err="1" smtClean="0"/>
              <a:t>su</a:t>
            </a:r>
            <a:r>
              <a:rPr lang="en-US" dirty="0" smtClean="0"/>
              <a:t>			paw		</a:t>
            </a:r>
            <a:r>
              <a:rPr lang="en-US" dirty="0" err="1" smtClean="0"/>
              <a:t>ike</a:t>
            </a:r>
            <a:r>
              <a:rPr lang="en-US" dirty="0" smtClean="0"/>
              <a:t>		</a:t>
            </a:r>
            <a:r>
              <a:rPr lang="en-US" dirty="0" err="1" smtClean="0"/>
              <a:t>di</a:t>
            </a:r>
            <a:r>
              <a:rPr lang="en-US" dirty="0" smtClean="0"/>
              <a:t>		</a:t>
            </a:r>
            <a:r>
              <a:rPr lang="en-US" dirty="0" err="1" smtClean="0"/>
              <a:t>raph</a:t>
            </a:r>
            <a:r>
              <a:rPr lang="en-US" dirty="0" smtClean="0"/>
              <a:t>	</a:t>
            </a:r>
          </a:p>
          <a:p>
            <a:pPr>
              <a:buFont typeface="Wingdings 2" pitchFamily="18" charset="2"/>
              <a:buNone/>
            </a:pPr>
            <a:r>
              <a:rPr lang="en-US" dirty="0" err="1" smtClean="0"/>
              <a:t>ipe</a:t>
            </a:r>
            <a:r>
              <a:rPr lang="en-US" dirty="0" smtClean="0"/>
              <a:t>		</a:t>
            </a:r>
            <a:r>
              <a:rPr lang="en-US" dirty="0" err="1" smtClean="0"/>
              <a:t>oop</a:t>
            </a:r>
            <a:r>
              <a:rPr lang="en-US" dirty="0" smtClean="0"/>
              <a:t>		</a:t>
            </a:r>
            <a:r>
              <a:rPr lang="en-US" dirty="0" err="1" smtClean="0"/>
              <a:t>ble</a:t>
            </a:r>
            <a:r>
              <a:rPr lang="en-US" dirty="0" smtClean="0"/>
              <a:t>		</a:t>
            </a:r>
            <a:r>
              <a:rPr lang="en-US" dirty="0" err="1" smtClean="0"/>
              <a:t>tle</a:t>
            </a:r>
            <a:r>
              <a:rPr lang="en-US" dirty="0" smtClean="0"/>
              <a:t>		lose</a:t>
            </a:r>
          </a:p>
          <a:p>
            <a:pPr>
              <a:buFont typeface="Wingdings 2" pitchFamily="18" charset="2"/>
              <a:buNone/>
            </a:pPr>
            <a:r>
              <a:rPr lang="en-US" dirty="0" smtClean="0"/>
              <a:t>vow		</a:t>
            </a:r>
            <a:r>
              <a:rPr lang="en-US" dirty="0" err="1" smtClean="0"/>
              <a:t>gle</a:t>
            </a:r>
            <a:r>
              <a:rPr lang="en-US" dirty="0" smtClean="0"/>
              <a:t>		let		wed		car		</a:t>
            </a:r>
          </a:p>
        </p:txBody>
      </p:sp>
      <p:sp>
        <p:nvSpPr>
          <p:cNvPr id="4" name="Oval 3"/>
          <p:cNvSpPr/>
          <p:nvPr/>
        </p:nvSpPr>
        <p:spPr>
          <a:xfrm>
            <a:off x="5562600" y="19050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152400" y="4149725"/>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7391400" y="29718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486400" y="2971800"/>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152400" y="5597525"/>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1905000" y="14478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3581400" y="5064125"/>
            <a:ext cx="1143000" cy="6096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7391400" y="5638800"/>
            <a:ext cx="990600" cy="53340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70667"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
        <p:nvSpPr>
          <p:cNvPr id="70668" name="Title 1"/>
          <p:cNvSpPr>
            <a:spLocks noGrp="1"/>
          </p:cNvSpPr>
          <p:nvPr>
            <p:ph type="title"/>
          </p:nvPr>
        </p:nvSpPr>
        <p:spPr>
          <a:xfrm>
            <a:off x="304800" y="152400"/>
            <a:ext cx="7772400" cy="1143000"/>
          </a:xfrm>
        </p:spPr>
        <p:txBody>
          <a:bodyPr/>
          <a:lstStyle/>
          <a:p>
            <a:r>
              <a:rPr lang="en-US" smtClean="0"/>
              <a:t>Discovery of Syllables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1"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70" decel="100000"/>
                                        <p:tgtEl>
                                          <p:spTgt spid="5"/>
                                        </p:tgtEl>
                                      </p:cBhvr>
                                    </p:animEffect>
                                    <p:animScale>
                                      <p:cBhvr>
                                        <p:cTn id="18" dur="770" decel="100000"/>
                                        <p:tgtEl>
                                          <p:spTgt spid="5"/>
                                        </p:tgtEl>
                                      </p:cBhvr>
                                      <p:from x="10000" y="10000"/>
                                      <p:to x="200000" y="450000"/>
                                    </p:animScale>
                                    <p:animScale>
                                      <p:cBhvr>
                                        <p:cTn id="19" dur="1230" accel="100000" fill="hold">
                                          <p:stCondLst>
                                            <p:cond delay="770"/>
                                          </p:stCondLst>
                                        </p:cTn>
                                        <p:tgtEl>
                                          <p:spTgt spid="5"/>
                                        </p:tgtEl>
                                      </p:cBhvr>
                                      <p:from x="200000" y="450000"/>
                                      <p:to x="100000" y="100000"/>
                                    </p:animScale>
                                    <p:set>
                                      <p:cBhvr>
                                        <p:cTn id="20" dur="770" fill="hold"/>
                                        <p:tgtEl>
                                          <p:spTgt spid="5"/>
                                        </p:tgtEl>
                                        <p:attrNameLst>
                                          <p:attrName>ppt_x</p:attrName>
                                        </p:attrNameLst>
                                      </p:cBhvr>
                                      <p:to>
                                        <p:strVal val="(0.5)"/>
                                      </p:to>
                                    </p:set>
                                    <p:anim from="(0.5)" to="(#ppt_x)" calcmode="lin" valueType="num">
                                      <p:cBhvr>
                                        <p:cTn id="21" dur="1230" accel="100000" fill="hold">
                                          <p:stCondLst>
                                            <p:cond delay="770"/>
                                          </p:stCondLst>
                                        </p:cTn>
                                        <p:tgtEl>
                                          <p:spTgt spid="5"/>
                                        </p:tgtEl>
                                        <p:attrNameLst>
                                          <p:attrName>ppt_x</p:attrName>
                                        </p:attrNameLst>
                                      </p:cBhvr>
                                    </p:anim>
                                    <p:set>
                                      <p:cBhvr>
                                        <p:cTn id="22" dur="770" fill="hold"/>
                                        <p:tgtEl>
                                          <p:spTgt spid="5"/>
                                        </p:tgtEl>
                                        <p:attrNameLst>
                                          <p:attrName>ppt_y</p:attrName>
                                        </p:attrNameLst>
                                      </p:cBhvr>
                                      <p:to>
                                        <p:strVal val="(#ppt_y+0.4)"/>
                                      </p:to>
                                    </p:set>
                                    <p:anim from="(#ppt_y+0.4)" to="(#ppt_y)" calcmode="lin" valueType="num">
                                      <p:cBhvr>
                                        <p:cTn id="23" dur="1230" accel="100000" fill="hold">
                                          <p:stCondLst>
                                            <p:cond delay="770"/>
                                          </p:stCondLst>
                                        </p:cTn>
                                        <p:tgtEl>
                                          <p:spTgt spid="5"/>
                                        </p:tgtEl>
                                        <p:attrNameLst>
                                          <p:attrName>ppt_y</p:attrName>
                                        </p:attrNameLst>
                                      </p:cBhvr>
                                    </p:anim>
                                  </p:childTnLst>
                                </p:cTn>
                              </p:par>
                            </p:childTnLst>
                          </p:cTn>
                        </p:par>
                        <p:par>
                          <p:cTn id="24" fill="hold">
                            <p:stCondLst>
                              <p:cond delay="4000"/>
                            </p:stCondLst>
                            <p:childTnLst>
                              <p:par>
                                <p:cTn id="25" presetID="51"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70" decel="100000"/>
                                        <p:tgtEl>
                                          <p:spTgt spid="7"/>
                                        </p:tgtEl>
                                      </p:cBhvr>
                                    </p:animEffect>
                                    <p:animScale>
                                      <p:cBhvr>
                                        <p:cTn id="28" dur="770" decel="100000"/>
                                        <p:tgtEl>
                                          <p:spTgt spid="7"/>
                                        </p:tgtEl>
                                      </p:cBhvr>
                                      <p:from x="10000" y="10000"/>
                                      <p:to x="200000" y="450000"/>
                                    </p:animScale>
                                    <p:animScale>
                                      <p:cBhvr>
                                        <p:cTn id="29" dur="1230" accel="100000" fill="hold">
                                          <p:stCondLst>
                                            <p:cond delay="770"/>
                                          </p:stCondLst>
                                        </p:cTn>
                                        <p:tgtEl>
                                          <p:spTgt spid="7"/>
                                        </p:tgtEl>
                                      </p:cBhvr>
                                      <p:from x="200000" y="450000"/>
                                      <p:to x="100000" y="100000"/>
                                    </p:animScale>
                                    <p:set>
                                      <p:cBhvr>
                                        <p:cTn id="30" dur="770" fill="hold"/>
                                        <p:tgtEl>
                                          <p:spTgt spid="7"/>
                                        </p:tgtEl>
                                        <p:attrNameLst>
                                          <p:attrName>ppt_x</p:attrName>
                                        </p:attrNameLst>
                                      </p:cBhvr>
                                      <p:to>
                                        <p:strVal val="(0.5)"/>
                                      </p:to>
                                    </p:set>
                                    <p:anim from="(0.5)" to="(#ppt_x)" calcmode="lin" valueType="num">
                                      <p:cBhvr>
                                        <p:cTn id="31" dur="1230" accel="100000" fill="hold">
                                          <p:stCondLst>
                                            <p:cond delay="770"/>
                                          </p:stCondLst>
                                        </p:cTn>
                                        <p:tgtEl>
                                          <p:spTgt spid="7"/>
                                        </p:tgtEl>
                                        <p:attrNameLst>
                                          <p:attrName>ppt_x</p:attrName>
                                        </p:attrNameLst>
                                      </p:cBhvr>
                                    </p:anim>
                                    <p:set>
                                      <p:cBhvr>
                                        <p:cTn id="32" dur="770" fill="hold"/>
                                        <p:tgtEl>
                                          <p:spTgt spid="7"/>
                                        </p:tgtEl>
                                        <p:attrNameLst>
                                          <p:attrName>ppt_y</p:attrName>
                                        </p:attrNameLst>
                                      </p:cBhvr>
                                      <p:to>
                                        <p:strVal val="(#ppt_y+0.4)"/>
                                      </p:to>
                                    </p:set>
                                    <p:anim from="(#ppt_y+0.4)" to="(#ppt_y)" calcmode="lin" valueType="num">
                                      <p:cBhvr>
                                        <p:cTn id="33" dur="1230" accel="100000" fill="hold">
                                          <p:stCondLst>
                                            <p:cond delay="770"/>
                                          </p:stCondLst>
                                        </p:cTn>
                                        <p:tgtEl>
                                          <p:spTgt spid="7"/>
                                        </p:tgtEl>
                                        <p:attrNameLst>
                                          <p:attrName>ppt_y</p:attrName>
                                        </p:attrNameLst>
                                      </p:cBhvr>
                                    </p:anim>
                                  </p:childTnLst>
                                </p:cTn>
                              </p:par>
                            </p:childTnLst>
                          </p:cTn>
                        </p:par>
                        <p:par>
                          <p:cTn id="34" fill="hold">
                            <p:stCondLst>
                              <p:cond delay="6000"/>
                            </p:stCondLst>
                            <p:childTnLst>
                              <p:par>
                                <p:cTn id="35" presetID="51"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770" decel="100000"/>
                                        <p:tgtEl>
                                          <p:spTgt spid="8"/>
                                        </p:tgtEl>
                                      </p:cBhvr>
                                    </p:animEffect>
                                    <p:animScale>
                                      <p:cBhvr>
                                        <p:cTn id="38" dur="770" decel="100000"/>
                                        <p:tgtEl>
                                          <p:spTgt spid="8"/>
                                        </p:tgtEl>
                                      </p:cBhvr>
                                      <p:from x="10000" y="10000"/>
                                      <p:to x="200000" y="450000"/>
                                    </p:animScale>
                                    <p:animScale>
                                      <p:cBhvr>
                                        <p:cTn id="39" dur="1230" accel="100000" fill="hold">
                                          <p:stCondLst>
                                            <p:cond delay="770"/>
                                          </p:stCondLst>
                                        </p:cTn>
                                        <p:tgtEl>
                                          <p:spTgt spid="8"/>
                                        </p:tgtEl>
                                      </p:cBhvr>
                                      <p:from x="200000" y="450000"/>
                                      <p:to x="100000" y="100000"/>
                                    </p:animScale>
                                    <p:set>
                                      <p:cBhvr>
                                        <p:cTn id="40" dur="770" fill="hold"/>
                                        <p:tgtEl>
                                          <p:spTgt spid="8"/>
                                        </p:tgtEl>
                                        <p:attrNameLst>
                                          <p:attrName>ppt_x</p:attrName>
                                        </p:attrNameLst>
                                      </p:cBhvr>
                                      <p:to>
                                        <p:strVal val="(0.5)"/>
                                      </p:to>
                                    </p:set>
                                    <p:anim from="(0.5)" to="(#ppt_x)" calcmode="lin" valueType="num">
                                      <p:cBhvr>
                                        <p:cTn id="41" dur="1230" accel="100000" fill="hold">
                                          <p:stCondLst>
                                            <p:cond delay="770"/>
                                          </p:stCondLst>
                                        </p:cTn>
                                        <p:tgtEl>
                                          <p:spTgt spid="8"/>
                                        </p:tgtEl>
                                        <p:attrNameLst>
                                          <p:attrName>ppt_x</p:attrName>
                                        </p:attrNameLst>
                                      </p:cBhvr>
                                    </p:anim>
                                    <p:set>
                                      <p:cBhvr>
                                        <p:cTn id="42" dur="770" fill="hold"/>
                                        <p:tgtEl>
                                          <p:spTgt spid="8"/>
                                        </p:tgtEl>
                                        <p:attrNameLst>
                                          <p:attrName>ppt_y</p:attrName>
                                        </p:attrNameLst>
                                      </p:cBhvr>
                                      <p:to>
                                        <p:strVal val="(#ppt_y+0.4)"/>
                                      </p:to>
                                    </p:set>
                                    <p:anim from="(#ppt_y+0.4)" to="(#ppt_y)" calcmode="lin" valueType="num">
                                      <p:cBhvr>
                                        <p:cTn id="43" dur="1230" accel="100000" fill="hold">
                                          <p:stCondLst>
                                            <p:cond delay="770"/>
                                          </p:stCondLst>
                                        </p:cTn>
                                        <p:tgtEl>
                                          <p:spTgt spid="8"/>
                                        </p:tgtEl>
                                        <p:attrNameLst>
                                          <p:attrName>ppt_y</p:attrName>
                                        </p:attrNameLst>
                                      </p:cBhvr>
                                    </p:anim>
                                  </p:childTnLst>
                                </p:cTn>
                              </p:par>
                            </p:childTnLst>
                          </p:cTn>
                        </p:par>
                        <p:par>
                          <p:cTn id="44" fill="hold">
                            <p:stCondLst>
                              <p:cond delay="8000"/>
                            </p:stCondLst>
                            <p:childTnLst>
                              <p:par>
                                <p:cTn id="45" presetID="51"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770" decel="100000"/>
                                        <p:tgtEl>
                                          <p:spTgt spid="9"/>
                                        </p:tgtEl>
                                      </p:cBhvr>
                                    </p:animEffect>
                                    <p:animScale>
                                      <p:cBhvr>
                                        <p:cTn id="48" dur="770" decel="100000"/>
                                        <p:tgtEl>
                                          <p:spTgt spid="9"/>
                                        </p:tgtEl>
                                      </p:cBhvr>
                                      <p:from x="10000" y="10000"/>
                                      <p:to x="200000" y="450000"/>
                                    </p:animScale>
                                    <p:animScale>
                                      <p:cBhvr>
                                        <p:cTn id="49" dur="1230" accel="100000" fill="hold">
                                          <p:stCondLst>
                                            <p:cond delay="770"/>
                                          </p:stCondLst>
                                        </p:cTn>
                                        <p:tgtEl>
                                          <p:spTgt spid="9"/>
                                        </p:tgtEl>
                                      </p:cBhvr>
                                      <p:from x="200000" y="450000"/>
                                      <p:to x="100000" y="100000"/>
                                    </p:animScale>
                                    <p:set>
                                      <p:cBhvr>
                                        <p:cTn id="50" dur="770" fill="hold"/>
                                        <p:tgtEl>
                                          <p:spTgt spid="9"/>
                                        </p:tgtEl>
                                        <p:attrNameLst>
                                          <p:attrName>ppt_x</p:attrName>
                                        </p:attrNameLst>
                                      </p:cBhvr>
                                      <p:to>
                                        <p:strVal val="(0.5)"/>
                                      </p:to>
                                    </p:set>
                                    <p:anim from="(0.5)" to="(#ppt_x)" calcmode="lin" valueType="num">
                                      <p:cBhvr>
                                        <p:cTn id="51" dur="1230" accel="100000" fill="hold">
                                          <p:stCondLst>
                                            <p:cond delay="770"/>
                                          </p:stCondLst>
                                        </p:cTn>
                                        <p:tgtEl>
                                          <p:spTgt spid="9"/>
                                        </p:tgtEl>
                                        <p:attrNameLst>
                                          <p:attrName>ppt_x</p:attrName>
                                        </p:attrNameLst>
                                      </p:cBhvr>
                                    </p:anim>
                                    <p:set>
                                      <p:cBhvr>
                                        <p:cTn id="52" dur="770" fill="hold"/>
                                        <p:tgtEl>
                                          <p:spTgt spid="9"/>
                                        </p:tgtEl>
                                        <p:attrNameLst>
                                          <p:attrName>ppt_y</p:attrName>
                                        </p:attrNameLst>
                                      </p:cBhvr>
                                      <p:to>
                                        <p:strVal val="(#ppt_y+0.4)"/>
                                      </p:to>
                                    </p:set>
                                    <p:anim from="(#ppt_y+0.4)" to="(#ppt_y)" calcmode="lin" valueType="num">
                                      <p:cBhvr>
                                        <p:cTn id="53" dur="1230" accel="100000" fill="hold">
                                          <p:stCondLst>
                                            <p:cond delay="770"/>
                                          </p:stCondLst>
                                        </p:cTn>
                                        <p:tgtEl>
                                          <p:spTgt spid="9"/>
                                        </p:tgtEl>
                                        <p:attrNameLst>
                                          <p:attrName>ppt_y</p:attrName>
                                        </p:attrNameLst>
                                      </p:cBhvr>
                                    </p:anim>
                                  </p:childTnLst>
                                </p:cTn>
                              </p:par>
                            </p:childTnLst>
                          </p:cTn>
                        </p:par>
                        <p:par>
                          <p:cTn id="54" fill="hold">
                            <p:stCondLst>
                              <p:cond delay="10000"/>
                            </p:stCondLst>
                            <p:childTnLst>
                              <p:par>
                                <p:cTn id="55" presetID="51"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770" decel="100000"/>
                                        <p:tgtEl>
                                          <p:spTgt spid="10"/>
                                        </p:tgtEl>
                                      </p:cBhvr>
                                    </p:animEffect>
                                    <p:animScale>
                                      <p:cBhvr>
                                        <p:cTn id="58" dur="770" decel="100000"/>
                                        <p:tgtEl>
                                          <p:spTgt spid="10"/>
                                        </p:tgtEl>
                                      </p:cBhvr>
                                      <p:from x="10000" y="10000"/>
                                      <p:to x="200000" y="450000"/>
                                    </p:animScale>
                                    <p:animScale>
                                      <p:cBhvr>
                                        <p:cTn id="59" dur="1230" accel="100000" fill="hold">
                                          <p:stCondLst>
                                            <p:cond delay="770"/>
                                          </p:stCondLst>
                                        </p:cTn>
                                        <p:tgtEl>
                                          <p:spTgt spid="10"/>
                                        </p:tgtEl>
                                      </p:cBhvr>
                                      <p:from x="200000" y="450000"/>
                                      <p:to x="100000" y="100000"/>
                                    </p:animScale>
                                    <p:set>
                                      <p:cBhvr>
                                        <p:cTn id="60" dur="770" fill="hold"/>
                                        <p:tgtEl>
                                          <p:spTgt spid="10"/>
                                        </p:tgtEl>
                                        <p:attrNameLst>
                                          <p:attrName>ppt_x</p:attrName>
                                        </p:attrNameLst>
                                      </p:cBhvr>
                                      <p:to>
                                        <p:strVal val="(0.5)"/>
                                      </p:to>
                                    </p:set>
                                    <p:anim from="(0.5)" to="(#ppt_x)" calcmode="lin" valueType="num">
                                      <p:cBhvr>
                                        <p:cTn id="61" dur="1230" accel="100000" fill="hold">
                                          <p:stCondLst>
                                            <p:cond delay="770"/>
                                          </p:stCondLst>
                                        </p:cTn>
                                        <p:tgtEl>
                                          <p:spTgt spid="10"/>
                                        </p:tgtEl>
                                        <p:attrNameLst>
                                          <p:attrName>ppt_x</p:attrName>
                                        </p:attrNameLst>
                                      </p:cBhvr>
                                    </p:anim>
                                    <p:set>
                                      <p:cBhvr>
                                        <p:cTn id="62" dur="770" fill="hold"/>
                                        <p:tgtEl>
                                          <p:spTgt spid="10"/>
                                        </p:tgtEl>
                                        <p:attrNameLst>
                                          <p:attrName>ppt_y</p:attrName>
                                        </p:attrNameLst>
                                      </p:cBhvr>
                                      <p:to>
                                        <p:strVal val="(#ppt_y+0.4)"/>
                                      </p:to>
                                    </p:set>
                                    <p:anim from="(#ppt_y+0.4)" to="(#ppt_y)" calcmode="lin" valueType="num">
                                      <p:cBhvr>
                                        <p:cTn id="63" dur="1230" accel="100000" fill="hold">
                                          <p:stCondLst>
                                            <p:cond delay="770"/>
                                          </p:stCondLst>
                                        </p:cTn>
                                        <p:tgtEl>
                                          <p:spTgt spid="10"/>
                                        </p:tgtEl>
                                        <p:attrNameLst>
                                          <p:attrName>ppt_y</p:attrName>
                                        </p:attrNameLst>
                                      </p:cBhvr>
                                    </p:anim>
                                  </p:childTnLst>
                                </p:cTn>
                              </p:par>
                            </p:childTnLst>
                          </p:cTn>
                        </p:par>
                        <p:par>
                          <p:cTn id="64" fill="hold">
                            <p:stCondLst>
                              <p:cond delay="12000"/>
                            </p:stCondLst>
                            <p:childTnLst>
                              <p:par>
                                <p:cTn id="65" presetID="51"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770" decel="100000"/>
                                        <p:tgtEl>
                                          <p:spTgt spid="11"/>
                                        </p:tgtEl>
                                      </p:cBhvr>
                                    </p:animEffect>
                                    <p:animScale>
                                      <p:cBhvr>
                                        <p:cTn id="68" dur="770" decel="100000"/>
                                        <p:tgtEl>
                                          <p:spTgt spid="11"/>
                                        </p:tgtEl>
                                      </p:cBhvr>
                                      <p:from x="10000" y="10000"/>
                                      <p:to x="200000" y="450000"/>
                                    </p:animScale>
                                    <p:animScale>
                                      <p:cBhvr>
                                        <p:cTn id="69" dur="1230" accel="100000" fill="hold">
                                          <p:stCondLst>
                                            <p:cond delay="770"/>
                                          </p:stCondLst>
                                        </p:cTn>
                                        <p:tgtEl>
                                          <p:spTgt spid="11"/>
                                        </p:tgtEl>
                                      </p:cBhvr>
                                      <p:from x="200000" y="450000"/>
                                      <p:to x="100000" y="100000"/>
                                    </p:animScale>
                                    <p:set>
                                      <p:cBhvr>
                                        <p:cTn id="70" dur="770" fill="hold"/>
                                        <p:tgtEl>
                                          <p:spTgt spid="11"/>
                                        </p:tgtEl>
                                        <p:attrNameLst>
                                          <p:attrName>ppt_x</p:attrName>
                                        </p:attrNameLst>
                                      </p:cBhvr>
                                      <p:to>
                                        <p:strVal val="(0.5)"/>
                                      </p:to>
                                    </p:set>
                                    <p:anim from="(0.5)" to="(#ppt_x)" calcmode="lin" valueType="num">
                                      <p:cBhvr>
                                        <p:cTn id="71" dur="1230" accel="100000" fill="hold">
                                          <p:stCondLst>
                                            <p:cond delay="770"/>
                                          </p:stCondLst>
                                        </p:cTn>
                                        <p:tgtEl>
                                          <p:spTgt spid="11"/>
                                        </p:tgtEl>
                                        <p:attrNameLst>
                                          <p:attrName>ppt_x</p:attrName>
                                        </p:attrNameLst>
                                      </p:cBhvr>
                                    </p:anim>
                                    <p:set>
                                      <p:cBhvr>
                                        <p:cTn id="72" dur="770" fill="hold"/>
                                        <p:tgtEl>
                                          <p:spTgt spid="11"/>
                                        </p:tgtEl>
                                        <p:attrNameLst>
                                          <p:attrName>ppt_y</p:attrName>
                                        </p:attrNameLst>
                                      </p:cBhvr>
                                      <p:to>
                                        <p:strVal val="(#ppt_y+0.4)"/>
                                      </p:to>
                                    </p:set>
                                    <p:anim from="(#ppt_y+0.4)" to="(#ppt_y)" calcmode="lin" valueType="num">
                                      <p:cBhvr>
                                        <p:cTn id="73" dur="1230" accel="100000" fill="hold">
                                          <p:stCondLst>
                                            <p:cond delay="770"/>
                                          </p:stCondLst>
                                        </p:cTn>
                                        <p:tgtEl>
                                          <p:spTgt spid="11"/>
                                        </p:tgtEl>
                                        <p:attrNameLst>
                                          <p:attrName>ppt_y</p:attrName>
                                        </p:attrNameLst>
                                      </p:cBhvr>
                                    </p:anim>
                                  </p:childTnLst>
                                </p:cTn>
                              </p:par>
                            </p:childTnLst>
                          </p:cTn>
                        </p:par>
                        <p:par>
                          <p:cTn id="74" fill="hold">
                            <p:stCondLst>
                              <p:cond delay="14000"/>
                            </p:stCondLst>
                            <p:childTnLst>
                              <p:par>
                                <p:cTn id="75" presetID="51" presetClass="entr" presetSubtype="0"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770" decel="100000"/>
                                        <p:tgtEl>
                                          <p:spTgt spid="12"/>
                                        </p:tgtEl>
                                      </p:cBhvr>
                                    </p:animEffect>
                                    <p:animScale>
                                      <p:cBhvr>
                                        <p:cTn id="78" dur="770" decel="100000"/>
                                        <p:tgtEl>
                                          <p:spTgt spid="12"/>
                                        </p:tgtEl>
                                      </p:cBhvr>
                                      <p:from x="10000" y="10000"/>
                                      <p:to x="200000" y="450000"/>
                                    </p:animScale>
                                    <p:animScale>
                                      <p:cBhvr>
                                        <p:cTn id="79" dur="1230" accel="100000" fill="hold">
                                          <p:stCondLst>
                                            <p:cond delay="770"/>
                                          </p:stCondLst>
                                        </p:cTn>
                                        <p:tgtEl>
                                          <p:spTgt spid="12"/>
                                        </p:tgtEl>
                                      </p:cBhvr>
                                      <p:from x="200000" y="450000"/>
                                      <p:to x="100000" y="100000"/>
                                    </p:animScale>
                                    <p:set>
                                      <p:cBhvr>
                                        <p:cTn id="80" dur="770" fill="hold"/>
                                        <p:tgtEl>
                                          <p:spTgt spid="12"/>
                                        </p:tgtEl>
                                        <p:attrNameLst>
                                          <p:attrName>ppt_x</p:attrName>
                                        </p:attrNameLst>
                                      </p:cBhvr>
                                      <p:to>
                                        <p:strVal val="(0.5)"/>
                                      </p:to>
                                    </p:set>
                                    <p:anim from="(0.5)" to="(#ppt_x)" calcmode="lin" valueType="num">
                                      <p:cBhvr>
                                        <p:cTn id="81" dur="1230" accel="100000" fill="hold">
                                          <p:stCondLst>
                                            <p:cond delay="770"/>
                                          </p:stCondLst>
                                        </p:cTn>
                                        <p:tgtEl>
                                          <p:spTgt spid="12"/>
                                        </p:tgtEl>
                                        <p:attrNameLst>
                                          <p:attrName>ppt_x</p:attrName>
                                        </p:attrNameLst>
                                      </p:cBhvr>
                                    </p:anim>
                                    <p:set>
                                      <p:cBhvr>
                                        <p:cTn id="82" dur="770" fill="hold"/>
                                        <p:tgtEl>
                                          <p:spTgt spid="12"/>
                                        </p:tgtEl>
                                        <p:attrNameLst>
                                          <p:attrName>ppt_y</p:attrName>
                                        </p:attrNameLst>
                                      </p:cBhvr>
                                      <p:to>
                                        <p:strVal val="(#ppt_y+0.4)"/>
                                      </p:to>
                                    </p:set>
                                    <p:anim from="(#ppt_y+0.4)" to="(#ppt_y)" calcmode="lin" valueType="num">
                                      <p:cBhvr>
                                        <p:cTn id="83" dur="1230" accel="100000" fill="hold">
                                          <p:stCondLst>
                                            <p:cond delay="770"/>
                                          </p:stCondLst>
                                        </p:cTn>
                                        <p:tgtEl>
                                          <p:spTgt spid="1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P spid="11"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smtClean="0"/>
              <a:t>Magic E Syllable </a:t>
            </a:r>
          </a:p>
        </p:txBody>
      </p:sp>
      <p:sp>
        <p:nvSpPr>
          <p:cNvPr id="71683" name="Content Placeholder 2"/>
          <p:cNvSpPr>
            <a:spLocks noGrp="1"/>
          </p:cNvSpPr>
          <p:nvPr>
            <p:ph idx="1"/>
          </p:nvPr>
        </p:nvSpPr>
        <p:spPr>
          <a:xfrm>
            <a:off x="457200" y="1882775"/>
            <a:ext cx="8229600" cy="2613025"/>
          </a:xfrm>
        </p:spPr>
        <p:txBody>
          <a:bodyPr/>
          <a:lstStyle/>
          <a:p>
            <a:r>
              <a:rPr lang="en-US" smtClean="0"/>
              <a:t>The vowel is followed by a single consonant and a silent e</a:t>
            </a:r>
          </a:p>
          <a:p>
            <a:r>
              <a:rPr lang="en-US" smtClean="0"/>
              <a:t>cake, lake, make </a:t>
            </a:r>
          </a:p>
        </p:txBody>
      </p:sp>
      <p:pic>
        <p:nvPicPr>
          <p:cNvPr id="71684" name="Picture 2" descr="C:\Documents and Settings\rfrantu\My Documents\My Pictures\Microsoft Clip Organizer\j0178211.gif"/>
          <p:cNvPicPr>
            <a:picLocks noChangeAspect="1" noChangeArrowheads="1" noCrop="1"/>
          </p:cNvPicPr>
          <p:nvPr/>
        </p:nvPicPr>
        <p:blipFill>
          <a:blip r:embed="rId2" cstate="print"/>
          <a:srcRect/>
          <a:stretch>
            <a:fillRect/>
          </a:stretch>
        </p:blipFill>
        <p:spPr bwMode="auto">
          <a:xfrm>
            <a:off x="3048000" y="4267200"/>
            <a:ext cx="2133600" cy="2133600"/>
          </a:xfrm>
          <a:prstGeom prst="rect">
            <a:avLst/>
          </a:prstGeom>
          <a:noFill/>
          <a:ln w="9525">
            <a:noFill/>
            <a:miter lim="800000"/>
            <a:headEnd/>
            <a:tailEnd/>
          </a:ln>
        </p:spPr>
      </p:pic>
      <p:pic>
        <p:nvPicPr>
          <p:cNvPr id="71685"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2866" name="Rectangle 2"/>
          <p:cNvSpPr>
            <a:spLocks noGrp="1" noChangeArrowheads="1"/>
          </p:cNvSpPr>
          <p:nvPr>
            <p:ph type="title"/>
          </p:nvPr>
        </p:nvSpPr>
        <p:spPr>
          <a:xfrm>
            <a:off x="0" y="0"/>
            <a:ext cx="6400800" cy="630238"/>
          </a:xfrm>
        </p:spPr>
        <p:txBody>
          <a:bodyPr/>
          <a:lstStyle/>
          <a:p>
            <a:pPr eaLnBrk="1" hangingPunct="1">
              <a:defRPr/>
            </a:pPr>
            <a:r>
              <a:rPr lang="en-US" sz="2800" b="1" smtClean="0"/>
              <a:t>Leftovers: Odd and Schwa Syllables</a:t>
            </a:r>
          </a:p>
        </p:txBody>
      </p:sp>
      <p:sp>
        <p:nvSpPr>
          <p:cNvPr id="141315" name="Rectangle 3"/>
          <p:cNvSpPr>
            <a:spLocks noGrp="1" noChangeArrowheads="1"/>
          </p:cNvSpPr>
          <p:nvPr>
            <p:ph type="body" idx="1"/>
          </p:nvPr>
        </p:nvSpPr>
        <p:spPr>
          <a:xfrm>
            <a:off x="777875" y="1455738"/>
            <a:ext cx="7467600" cy="4267200"/>
          </a:xfrm>
        </p:spPr>
        <p:txBody>
          <a:bodyPr/>
          <a:lstStyle/>
          <a:p>
            <a:pPr eaLnBrk="1" hangingPunct="1">
              <a:buSzTx/>
            </a:pPr>
            <a:r>
              <a:rPr lang="en-US" sz="2400" smtClean="0"/>
              <a:t>A syllable with a schwa (empty) vowel sound is found in the unaccented syllable, typically in an affix (prefix or suffix). </a:t>
            </a:r>
          </a:p>
          <a:p>
            <a:pPr eaLnBrk="1" hangingPunct="1">
              <a:buSzTx/>
              <a:buFontTx/>
              <a:buNone/>
            </a:pPr>
            <a:r>
              <a:rPr lang="en-US" sz="2400" smtClean="0"/>
              <a:t>	Sample words with schwa:</a:t>
            </a:r>
          </a:p>
          <a:p>
            <a:pPr eaLnBrk="1" hangingPunct="1">
              <a:buSzTx/>
              <a:buFontTx/>
              <a:buNone/>
            </a:pPr>
            <a:r>
              <a:rPr lang="en-US" sz="2200" b="1" smtClean="0"/>
              <a:t>		</a:t>
            </a:r>
            <a:r>
              <a:rPr lang="en-US" sz="2200" b="1" smtClean="0">
                <a:solidFill>
                  <a:schemeClr val="tx2"/>
                </a:solidFill>
              </a:rPr>
              <a:t>gar-</a:t>
            </a:r>
            <a:r>
              <a:rPr lang="en-US" sz="2200" b="1" u="sng" smtClean="0">
                <a:solidFill>
                  <a:schemeClr val="tx2"/>
                </a:solidFill>
              </a:rPr>
              <a:t>bage</a:t>
            </a:r>
            <a:r>
              <a:rPr lang="en-US" sz="2200" b="1" smtClean="0">
                <a:solidFill>
                  <a:schemeClr val="tx2"/>
                </a:solidFill>
              </a:rPr>
              <a:t>     </a:t>
            </a:r>
            <a:r>
              <a:rPr lang="en-US" sz="2200" b="1" u="sng" smtClean="0">
                <a:solidFill>
                  <a:schemeClr val="tx2"/>
                </a:solidFill>
              </a:rPr>
              <a:t>a</a:t>
            </a:r>
            <a:r>
              <a:rPr lang="en-US" sz="2200" b="1" smtClean="0">
                <a:solidFill>
                  <a:schemeClr val="tx2"/>
                </a:solidFill>
              </a:rPr>
              <a:t>-bove     ac-</a:t>
            </a:r>
            <a:r>
              <a:rPr lang="en-US" sz="2200" b="1" u="sng" smtClean="0">
                <a:solidFill>
                  <a:schemeClr val="tx2"/>
                </a:solidFill>
              </a:rPr>
              <a:t>tive</a:t>
            </a:r>
            <a:r>
              <a:rPr lang="en-US" sz="2200" b="1" smtClean="0">
                <a:solidFill>
                  <a:schemeClr val="tx2"/>
                </a:solidFill>
              </a:rPr>
              <a:t>    wag-</a:t>
            </a:r>
            <a:r>
              <a:rPr lang="en-US" sz="2200" b="1" u="sng" smtClean="0">
                <a:solidFill>
                  <a:schemeClr val="tx2"/>
                </a:solidFill>
              </a:rPr>
              <a:t>on</a:t>
            </a:r>
          </a:p>
          <a:p>
            <a:pPr eaLnBrk="1" hangingPunct="1">
              <a:buSzTx/>
              <a:buFontTx/>
              <a:buNone/>
            </a:pPr>
            <a:r>
              <a:rPr lang="en-US" sz="2400" smtClean="0"/>
              <a:t>	Sample words with “odd” spellings:</a:t>
            </a:r>
          </a:p>
          <a:p>
            <a:pPr eaLnBrk="1" hangingPunct="1">
              <a:buSzTx/>
              <a:buFontTx/>
              <a:buNone/>
            </a:pPr>
            <a:r>
              <a:rPr lang="en-US" sz="2200" b="1" smtClean="0"/>
              <a:t>	 	</a:t>
            </a:r>
            <a:r>
              <a:rPr lang="en-US" sz="2200" b="1" smtClean="0">
                <a:solidFill>
                  <a:schemeClr val="tx2"/>
                </a:solidFill>
              </a:rPr>
              <a:t>con-</a:t>
            </a:r>
            <a:r>
              <a:rPr lang="en-US" sz="2200" b="1" u="sng" smtClean="0">
                <a:solidFill>
                  <a:schemeClr val="tx2"/>
                </a:solidFill>
              </a:rPr>
              <a:t>science</a:t>
            </a:r>
            <a:r>
              <a:rPr lang="en-US" sz="2200" b="1" smtClean="0">
                <a:solidFill>
                  <a:schemeClr val="tx2"/>
                </a:solidFill>
              </a:rPr>
              <a:t>     par-</a:t>
            </a:r>
            <a:r>
              <a:rPr lang="en-US" sz="2200" b="1" u="sng" smtClean="0">
                <a:solidFill>
                  <a:schemeClr val="tx2"/>
                </a:solidFill>
              </a:rPr>
              <a:t>tial</a:t>
            </a:r>
            <a:r>
              <a:rPr lang="en-US" sz="2200" b="1" smtClean="0">
                <a:solidFill>
                  <a:schemeClr val="tx2"/>
                </a:solidFill>
              </a:rPr>
              <a:t>      fur-ni-</a:t>
            </a:r>
            <a:r>
              <a:rPr lang="en-US" sz="2200" b="1" u="sng" smtClean="0">
                <a:solidFill>
                  <a:schemeClr val="tx2"/>
                </a:solidFill>
              </a:rPr>
              <a:t>ture</a:t>
            </a:r>
          </a:p>
          <a:p>
            <a:pPr eaLnBrk="1" hangingPunct="1">
              <a:buSzTx/>
            </a:pPr>
            <a:r>
              <a:rPr lang="en-US" sz="2400" smtClean="0"/>
              <a:t>Frequent review, word walls, and multisensory techniques are needed to teach these syllables.</a:t>
            </a:r>
          </a:p>
        </p:txBody>
      </p:sp>
      <p:sp>
        <p:nvSpPr>
          <p:cNvPr id="932870" name="AutoShape 6"/>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4850" name="Rectangle 2"/>
          <p:cNvSpPr>
            <a:spLocks noGrp="1" noChangeArrowheads="1"/>
          </p:cNvSpPr>
          <p:nvPr>
            <p:ph type="title"/>
          </p:nvPr>
        </p:nvSpPr>
        <p:spPr>
          <a:xfrm>
            <a:off x="0" y="0"/>
            <a:ext cx="4495800" cy="630238"/>
          </a:xfrm>
        </p:spPr>
        <p:txBody>
          <a:bodyPr/>
          <a:lstStyle/>
          <a:p>
            <a:pPr eaLnBrk="1" hangingPunct="1">
              <a:defRPr/>
            </a:pPr>
            <a:r>
              <a:rPr lang="en-US" sz="2800" b="1" smtClean="0"/>
              <a:t>Some Accent Guidelines</a:t>
            </a:r>
          </a:p>
        </p:txBody>
      </p:sp>
      <p:sp>
        <p:nvSpPr>
          <p:cNvPr id="151555" name="Rectangle 3"/>
          <p:cNvSpPr>
            <a:spLocks noGrp="1" noChangeArrowheads="1"/>
          </p:cNvSpPr>
          <p:nvPr>
            <p:ph type="body" idx="1"/>
          </p:nvPr>
        </p:nvSpPr>
        <p:spPr>
          <a:xfrm>
            <a:off x="1066800" y="1447800"/>
            <a:ext cx="7239000" cy="4953000"/>
          </a:xfrm>
        </p:spPr>
        <p:txBody>
          <a:bodyPr/>
          <a:lstStyle/>
          <a:p>
            <a:pPr eaLnBrk="1" hangingPunct="1">
              <a:buFontTx/>
              <a:buNone/>
            </a:pPr>
            <a:r>
              <a:rPr lang="en-US" sz="2400" b="1" dirty="0" smtClean="0">
                <a:solidFill>
                  <a:schemeClr val="tx2"/>
                </a:solidFill>
              </a:rPr>
              <a:t>	</a:t>
            </a:r>
            <a:r>
              <a:rPr lang="en-US" sz="2400" b="1" u="sng" dirty="0" smtClean="0">
                <a:solidFill>
                  <a:schemeClr val="tx2"/>
                </a:solidFill>
              </a:rPr>
              <a:t>Accent</a:t>
            </a:r>
            <a:r>
              <a:rPr lang="en-US" sz="2400" dirty="0" smtClean="0">
                <a:solidFill>
                  <a:schemeClr val="tx2"/>
                </a:solidFill>
              </a:rPr>
              <a:t>:</a:t>
            </a:r>
            <a:r>
              <a:rPr lang="en-US" sz="2400" dirty="0" smtClean="0"/>
              <a:t> The stress/vocal emphasis placed on one or more syllables in a multisyllabic word. </a:t>
            </a:r>
          </a:p>
          <a:p>
            <a:pPr eaLnBrk="1" hangingPunct="1">
              <a:buSzTx/>
            </a:pPr>
            <a:r>
              <a:rPr lang="en-US" sz="2400" dirty="0" smtClean="0"/>
              <a:t>Accent the first word of an Anglo-Saxon compound.</a:t>
            </a:r>
          </a:p>
          <a:p>
            <a:pPr eaLnBrk="1" hangingPunct="1">
              <a:buSzTx/>
            </a:pPr>
            <a:r>
              <a:rPr lang="en-US" sz="2400" dirty="0" smtClean="0"/>
              <a:t>Accent the root in a Latin-based word.</a:t>
            </a:r>
          </a:p>
          <a:p>
            <a:pPr eaLnBrk="1" hangingPunct="1">
              <a:buSzTx/>
            </a:pPr>
            <a:r>
              <a:rPr lang="en-US" sz="2400" dirty="0" smtClean="0"/>
              <a:t>Accent the syllable before </a:t>
            </a:r>
            <a:r>
              <a:rPr lang="en-US" sz="2400" b="1" dirty="0" smtClean="0"/>
              <a:t>-</a:t>
            </a:r>
            <a:r>
              <a:rPr lang="en-US" sz="2400" b="1" dirty="0" err="1" smtClean="0"/>
              <a:t>tion</a:t>
            </a:r>
            <a:r>
              <a:rPr lang="en-US" sz="2400" dirty="0" smtClean="0"/>
              <a:t>.</a:t>
            </a:r>
            <a:endParaRPr lang="en-US" sz="2400" b="1" dirty="0" smtClean="0"/>
          </a:p>
          <a:p>
            <a:pPr eaLnBrk="1" hangingPunct="1">
              <a:buSzTx/>
            </a:pPr>
            <a:r>
              <a:rPr lang="en-US" sz="2400" dirty="0" smtClean="0"/>
              <a:t>Accent the syllable two syllables before </a:t>
            </a:r>
          </a:p>
          <a:p>
            <a:pPr eaLnBrk="1" hangingPunct="1">
              <a:buSzTx/>
              <a:buFontTx/>
              <a:buNone/>
            </a:pPr>
            <a:r>
              <a:rPr lang="en-US" sz="2400" dirty="0" smtClean="0"/>
              <a:t>	suffixes </a:t>
            </a:r>
            <a:r>
              <a:rPr lang="en-US" sz="2400" b="1" dirty="0" smtClean="0"/>
              <a:t>-ate</a:t>
            </a:r>
            <a:r>
              <a:rPr lang="en-US" sz="2400" dirty="0" smtClean="0"/>
              <a:t>, </a:t>
            </a:r>
            <a:r>
              <a:rPr lang="en-US" sz="2400" b="1" dirty="0" smtClean="0"/>
              <a:t>-age</a:t>
            </a:r>
            <a:r>
              <a:rPr lang="en-US" sz="2400" dirty="0" smtClean="0"/>
              <a:t>, or </a:t>
            </a:r>
            <a:r>
              <a:rPr lang="en-US" sz="2400" b="1" dirty="0" smtClean="0"/>
              <a:t>-</a:t>
            </a:r>
            <a:r>
              <a:rPr lang="en-US" sz="2400" b="1" dirty="0" err="1" smtClean="0"/>
              <a:t>ity</a:t>
            </a:r>
            <a:r>
              <a:rPr lang="en-US" sz="2400" dirty="0" smtClean="0"/>
              <a:t>.</a:t>
            </a:r>
          </a:p>
          <a:p>
            <a:pPr eaLnBrk="1" hangingPunct="1">
              <a:buSzTx/>
            </a:pPr>
            <a:r>
              <a:rPr lang="en-US" sz="2400" dirty="0" smtClean="0"/>
              <a:t>Accent the first syllable to make a noun; second syllable to make a verb in some words.</a:t>
            </a:r>
          </a:p>
        </p:txBody>
      </p:sp>
      <p:sp>
        <p:nvSpPr>
          <p:cNvPr id="151556" name="Text Box 5"/>
          <p:cNvSpPr txBox="1">
            <a:spLocks noChangeArrowheads="1"/>
          </p:cNvSpPr>
          <p:nvPr/>
        </p:nvSpPr>
        <p:spPr bwMode="auto">
          <a:xfrm>
            <a:off x="8577263" y="6583363"/>
            <a:ext cx="566737"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58</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a:xfrm>
            <a:off x="0" y="0"/>
            <a:ext cx="7937500" cy="827088"/>
          </a:xfrm>
        </p:spPr>
        <p:txBody>
          <a:bodyPr/>
          <a:lstStyle/>
          <a:p>
            <a:pPr eaLnBrk="1" hangingPunct="1">
              <a:defRPr/>
            </a:pPr>
            <a:r>
              <a:rPr lang="en-US" sz="2600" b="1" smtClean="0"/>
              <a:t>Spelling Rules for Adding Endings: Consonant Doubling</a:t>
            </a:r>
          </a:p>
        </p:txBody>
      </p:sp>
      <p:graphicFrame>
        <p:nvGraphicFramePr>
          <p:cNvPr id="573464" name="Group 24"/>
          <p:cNvGraphicFramePr>
            <a:graphicFrameLocks noGrp="1"/>
          </p:cNvGraphicFramePr>
          <p:nvPr>
            <p:ph type="tbl" idx="1"/>
          </p:nvPr>
        </p:nvGraphicFramePr>
        <p:xfrm>
          <a:off x="966788" y="2363788"/>
          <a:ext cx="7016750" cy="901700"/>
        </p:xfrm>
        <a:graphic>
          <a:graphicData uri="http://schemas.openxmlformats.org/drawingml/2006/table">
            <a:tbl>
              <a:tblPr/>
              <a:tblGrid>
                <a:gridCol w="866775"/>
                <a:gridCol w="1644650"/>
                <a:gridCol w="2216150"/>
                <a:gridCol w="2289175"/>
              </a:tblGrid>
              <a:tr h="9017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000000"/>
                          </a:solidFill>
                          <a:effectLst/>
                          <a:latin typeface="Arial" charset="0"/>
                        </a:rPr>
                        <a:t>Rule 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sn</a:t>
                      </a:r>
                      <a:r>
                        <a:rPr kumimoji="0" lang="en-US" sz="2400" b="0" i="0" u="none" strike="noStrike" cap="none" normalizeH="0" baseline="0" smtClean="0">
                          <a:ln>
                            <a:noFill/>
                          </a:ln>
                          <a:solidFill>
                            <a:srgbClr val="FF0000"/>
                          </a:solidFill>
                          <a:effectLst/>
                          <a:latin typeface="Arial" charset="0"/>
                        </a:rPr>
                        <a:t>a</a:t>
                      </a:r>
                      <a:r>
                        <a:rPr kumimoji="0" lang="en-US" sz="2400" b="0" i="0" u="none" strike="noStrike" cap="none" normalizeH="0" baseline="0" smtClean="0">
                          <a:ln>
                            <a:noFill/>
                          </a:ln>
                          <a:solidFill>
                            <a:schemeClr val="bg1"/>
                          </a:solidFill>
                          <a:effectLst/>
                          <a:latin typeface="Arial" charset="0"/>
                        </a:rPr>
                        <a:t>p</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sna</a:t>
                      </a:r>
                      <a:r>
                        <a:rPr kumimoji="0" lang="en-US" sz="2400" b="0" i="0" u="none" strike="noStrike" cap="none" normalizeH="0" baseline="0" smtClean="0">
                          <a:ln>
                            <a:noFill/>
                          </a:ln>
                          <a:solidFill>
                            <a:srgbClr val="FF0000"/>
                          </a:solidFill>
                          <a:effectLst/>
                          <a:latin typeface="Arial" charset="0"/>
                        </a:rPr>
                        <a:t>p</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sna</a:t>
                      </a:r>
                      <a:r>
                        <a:rPr kumimoji="0" lang="en-US" sz="2400" b="0" i="0" u="none" strike="noStrike" cap="none" normalizeH="0" baseline="0" smtClean="0">
                          <a:ln>
                            <a:noFill/>
                          </a:ln>
                          <a:solidFill>
                            <a:srgbClr val="FF0000"/>
                          </a:solidFill>
                          <a:effectLst/>
                          <a:latin typeface="Arial" charset="0"/>
                        </a:rPr>
                        <a:t>pp</a:t>
                      </a:r>
                      <a:r>
                        <a:rPr kumimoji="0" lang="en-US" sz="2400" b="0" i="0" u="none" strike="noStrike" cap="none" normalizeH="0" baseline="0" smtClean="0">
                          <a:ln>
                            <a:noFill/>
                          </a:ln>
                          <a:solidFill>
                            <a:schemeClr val="bg1"/>
                          </a:solidFill>
                          <a:effectLst/>
                          <a:latin typeface="Arial" charset="0"/>
                        </a:rPr>
                        <a:t>ed</a:t>
                      </a:r>
                      <a:r>
                        <a:rPr kumimoji="0" lang="en-US" sz="2400" b="0" i="0" u="none" strike="noStrike" cap="none" normalizeH="0" baseline="0" smtClean="0">
                          <a:ln>
                            <a:noFill/>
                          </a:ln>
                          <a:solidFill>
                            <a:schemeClr val="accent2"/>
                          </a:solidFill>
                          <a:effectLst/>
                          <a:latin typeface="Arial" charset="0"/>
                        </a:rPr>
                        <a:t>,</a:t>
                      </a:r>
                    </a:p>
                    <a:p>
                      <a:pPr marL="0" marR="0" lvl="0" indent="0" algn="l" defTabSz="914400" rtl="0" eaLnBrk="1" fontAlgn="base" latinLnBrk="0" hangingPunct="1">
                        <a:lnSpc>
                          <a:spcPct val="85000"/>
                        </a:lnSpc>
                        <a:spcBef>
                          <a:spcPct val="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sna</a:t>
                      </a:r>
                      <a:r>
                        <a:rPr kumimoji="0" lang="en-US" sz="2400" b="0" i="0" u="none" strike="noStrike" cap="none" normalizeH="0" baseline="0" smtClean="0">
                          <a:ln>
                            <a:noFill/>
                          </a:ln>
                          <a:solidFill>
                            <a:srgbClr val="FF0000"/>
                          </a:solidFill>
                          <a:effectLst/>
                          <a:latin typeface="Arial" charset="0"/>
                        </a:rPr>
                        <a:t>pp</a:t>
                      </a:r>
                      <a:r>
                        <a:rPr kumimoji="0" lang="en-US" sz="2400" b="0" i="0" u="none" strike="noStrike" cap="none" normalizeH="0" baseline="0" smtClean="0">
                          <a:ln>
                            <a:noFill/>
                          </a:ln>
                          <a:solidFill>
                            <a:schemeClr val="bg1"/>
                          </a:solidFill>
                          <a:effectLst/>
                          <a:latin typeface="Arial" charset="0"/>
                        </a:rPr>
                        <a:t>ing</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57711" name="Text Box 16"/>
          <p:cNvSpPr txBox="1">
            <a:spLocks noChangeArrowheads="1"/>
          </p:cNvSpPr>
          <p:nvPr/>
        </p:nvSpPr>
        <p:spPr bwMode="auto">
          <a:xfrm>
            <a:off x="1698625" y="3556000"/>
            <a:ext cx="5894388" cy="2411413"/>
          </a:xfrm>
          <a:prstGeom prst="rect">
            <a:avLst/>
          </a:prstGeom>
          <a:noFill/>
          <a:ln w="9525">
            <a:noFill/>
            <a:miter lim="800000"/>
            <a:headEnd/>
            <a:tailEnd/>
          </a:ln>
        </p:spPr>
        <p:txBody>
          <a:bodyPr>
            <a:spAutoFit/>
          </a:bodyPr>
          <a:lstStyle/>
          <a:p>
            <a:pPr marL="288925" indent="-288925" algn="l">
              <a:spcBef>
                <a:spcPct val="35000"/>
              </a:spcBef>
              <a:buClr>
                <a:srgbClr val="FF0000"/>
              </a:buClr>
              <a:buFont typeface="Wingdings" pitchFamily="2" charset="2"/>
              <a:buChar char="ü"/>
              <a:tabLst>
                <a:tab pos="519113" algn="l"/>
              </a:tabLst>
            </a:pPr>
            <a:r>
              <a:rPr lang="en-US" sz="2400" b="0">
                <a:solidFill>
                  <a:schemeClr val="hlink"/>
                </a:solidFill>
              </a:rPr>
              <a:t>Consonant Doubling Rule (1-1-1 Rule):</a:t>
            </a:r>
          </a:p>
          <a:p>
            <a:pPr marL="288925" indent="-288925" algn="l">
              <a:buClr>
                <a:srgbClr val="FF0000"/>
              </a:buClr>
              <a:buFont typeface="Wingdings" pitchFamily="2" charset="2"/>
              <a:buNone/>
              <a:tabLst>
                <a:tab pos="519113" algn="l"/>
              </a:tabLst>
            </a:pPr>
            <a:r>
              <a:rPr lang="en-US" sz="2400" b="0">
                <a:solidFill>
                  <a:srgbClr val="FF0000"/>
                </a:solidFill>
              </a:rPr>
              <a:t>		</a:t>
            </a:r>
            <a:r>
              <a:rPr lang="en-US" sz="2400" b="0">
                <a:solidFill>
                  <a:srgbClr val="FB5F4F"/>
                </a:solidFill>
                <a:cs typeface="Arial" pitchFamily="34" charset="0"/>
              </a:rPr>
              <a:t>• </a:t>
            </a:r>
            <a:r>
              <a:rPr lang="en-US" sz="2400" b="0">
                <a:solidFill>
                  <a:srgbClr val="FF0000"/>
                </a:solidFill>
              </a:rPr>
              <a:t>1</a:t>
            </a:r>
            <a:r>
              <a:rPr lang="en-US" sz="2400" b="0">
                <a:solidFill>
                  <a:schemeClr val="hlink"/>
                </a:solidFill>
              </a:rPr>
              <a:t>-syllable word</a:t>
            </a:r>
          </a:p>
          <a:p>
            <a:pPr marL="288925" indent="-288925" algn="l">
              <a:buClr>
                <a:srgbClr val="FF0000"/>
              </a:buClr>
              <a:buFont typeface="Wingdings" pitchFamily="2" charset="2"/>
              <a:buNone/>
              <a:tabLst>
                <a:tab pos="519113" algn="l"/>
              </a:tabLst>
            </a:pPr>
            <a:r>
              <a:rPr lang="en-US" sz="2400" b="0">
                <a:solidFill>
                  <a:srgbClr val="FF0000"/>
                </a:solidFill>
              </a:rPr>
              <a:t>		</a:t>
            </a:r>
            <a:r>
              <a:rPr lang="en-US" sz="2400" b="0">
                <a:solidFill>
                  <a:srgbClr val="FB5F4F"/>
                </a:solidFill>
                <a:cs typeface="Arial" pitchFamily="34" charset="0"/>
              </a:rPr>
              <a:t>• </a:t>
            </a:r>
            <a:r>
              <a:rPr lang="en-US" sz="2400" b="0">
                <a:solidFill>
                  <a:srgbClr val="FF0000"/>
                </a:solidFill>
              </a:rPr>
              <a:t>1</a:t>
            </a:r>
            <a:r>
              <a:rPr lang="en-US" sz="2400" b="0">
                <a:solidFill>
                  <a:srgbClr val="000000"/>
                </a:solidFill>
              </a:rPr>
              <a:t> </a:t>
            </a:r>
            <a:r>
              <a:rPr lang="en-US" sz="2400" b="0">
                <a:solidFill>
                  <a:schemeClr val="hlink"/>
                </a:solidFill>
              </a:rPr>
              <a:t>vowel </a:t>
            </a:r>
          </a:p>
          <a:p>
            <a:pPr marL="288925" indent="-288925" algn="l">
              <a:buClr>
                <a:srgbClr val="FF0000"/>
              </a:buClr>
              <a:buFont typeface="Wingdings" pitchFamily="2" charset="2"/>
              <a:buNone/>
              <a:tabLst>
                <a:tab pos="519113" algn="l"/>
              </a:tabLst>
            </a:pPr>
            <a:r>
              <a:rPr lang="en-US" sz="2400" b="0">
                <a:solidFill>
                  <a:schemeClr val="hlink"/>
                </a:solidFill>
              </a:rPr>
              <a:t>	</a:t>
            </a:r>
            <a:r>
              <a:rPr lang="en-US" sz="2400" b="0">
                <a:solidFill>
                  <a:srgbClr val="FB5F4F"/>
                </a:solidFill>
              </a:rPr>
              <a:t>	</a:t>
            </a:r>
            <a:r>
              <a:rPr lang="en-US" sz="2400" b="0">
                <a:solidFill>
                  <a:srgbClr val="FB5F4F"/>
                </a:solidFill>
                <a:cs typeface="Arial" pitchFamily="34" charset="0"/>
              </a:rPr>
              <a:t>•</a:t>
            </a:r>
            <a:r>
              <a:rPr lang="en-US" sz="2400" b="0">
                <a:solidFill>
                  <a:schemeClr val="hlink"/>
                </a:solidFill>
                <a:cs typeface="Arial" pitchFamily="34" charset="0"/>
              </a:rPr>
              <a:t> </a:t>
            </a:r>
            <a:r>
              <a:rPr lang="en-US" sz="2400" b="0">
                <a:solidFill>
                  <a:schemeClr val="hlink"/>
                </a:solidFill>
              </a:rPr>
              <a:t>Ends in</a:t>
            </a:r>
            <a:r>
              <a:rPr lang="en-US" sz="2400" b="0">
                <a:solidFill>
                  <a:srgbClr val="000000"/>
                </a:solidFill>
              </a:rPr>
              <a:t> </a:t>
            </a:r>
            <a:r>
              <a:rPr lang="en-US" sz="2400" b="0">
                <a:solidFill>
                  <a:srgbClr val="FF0000"/>
                </a:solidFill>
              </a:rPr>
              <a:t>1</a:t>
            </a:r>
            <a:r>
              <a:rPr lang="en-US" sz="2400" b="0">
                <a:solidFill>
                  <a:srgbClr val="000000"/>
                </a:solidFill>
              </a:rPr>
              <a:t> </a:t>
            </a:r>
            <a:r>
              <a:rPr lang="en-US" sz="2400" b="0">
                <a:solidFill>
                  <a:schemeClr val="hlink"/>
                </a:solidFill>
              </a:rPr>
              <a:t>consonant</a:t>
            </a:r>
          </a:p>
          <a:p>
            <a:pPr marL="288925" indent="-288925" algn="l">
              <a:spcBef>
                <a:spcPct val="35000"/>
              </a:spcBef>
              <a:buClr>
                <a:srgbClr val="FF0000"/>
              </a:buClr>
              <a:buFont typeface="Wingdings" pitchFamily="2" charset="2"/>
              <a:buChar char="ü"/>
              <a:tabLst>
                <a:tab pos="519113" algn="l"/>
              </a:tabLst>
            </a:pPr>
            <a:r>
              <a:rPr lang="en-US" sz="2400" b="0" u="sng">
                <a:solidFill>
                  <a:schemeClr val="tx2"/>
                </a:solidFill>
              </a:rPr>
              <a:t>Double</a:t>
            </a:r>
            <a:r>
              <a:rPr lang="en-US" sz="2400" b="0">
                <a:solidFill>
                  <a:srgbClr val="000000"/>
                </a:solidFill>
              </a:rPr>
              <a:t> </a:t>
            </a:r>
            <a:r>
              <a:rPr lang="en-US" sz="2400" b="0">
                <a:solidFill>
                  <a:schemeClr val="hlink"/>
                </a:solidFill>
              </a:rPr>
              <a:t>the final consonant when adding a suffix that begins with a </a:t>
            </a:r>
            <a:r>
              <a:rPr lang="en-US" sz="2400" b="0" u="sng">
                <a:solidFill>
                  <a:schemeClr val="hlink"/>
                </a:solidFill>
              </a:rPr>
              <a:t>vowel</a:t>
            </a:r>
            <a:r>
              <a:rPr lang="en-US" sz="2400" b="0">
                <a:solidFill>
                  <a:schemeClr val="hlink"/>
                </a:solidFill>
              </a:rPr>
              <a:t>.</a:t>
            </a:r>
          </a:p>
        </p:txBody>
      </p:sp>
      <p:sp>
        <p:nvSpPr>
          <p:cNvPr id="157712" name="Text Box 17"/>
          <p:cNvSpPr txBox="1">
            <a:spLocks noChangeArrowheads="1"/>
          </p:cNvSpPr>
          <p:nvPr/>
        </p:nvSpPr>
        <p:spPr bwMode="auto">
          <a:xfrm>
            <a:off x="3292475" y="1385888"/>
            <a:ext cx="1647825" cy="749300"/>
          </a:xfrm>
          <a:prstGeom prst="rect">
            <a:avLst/>
          </a:prstGeom>
          <a:noFill/>
          <a:ln w="9525">
            <a:noFill/>
            <a:miter lim="800000"/>
            <a:headEnd/>
            <a:tailEnd/>
          </a:ln>
        </p:spPr>
        <p:txBody>
          <a:bodyPr>
            <a:spAutoFit/>
          </a:bodyPr>
          <a:lstStyle/>
          <a:p>
            <a:pPr algn="ctr">
              <a:lnSpc>
                <a:spcPct val="80000"/>
              </a:lnSpc>
            </a:pPr>
            <a:r>
              <a:rPr lang="en-US" sz="1800" b="0">
                <a:solidFill>
                  <a:srgbClr val="FF0000"/>
                </a:solidFill>
              </a:rPr>
              <a:t>ends in </a:t>
            </a:r>
          </a:p>
          <a:p>
            <a:pPr algn="ctr">
              <a:lnSpc>
                <a:spcPct val="80000"/>
              </a:lnSpc>
            </a:pPr>
            <a:r>
              <a:rPr lang="en-US" sz="1800" b="0">
                <a:solidFill>
                  <a:srgbClr val="FF0000"/>
                </a:solidFill>
              </a:rPr>
              <a:t>one consonant</a:t>
            </a:r>
          </a:p>
        </p:txBody>
      </p:sp>
      <p:sp>
        <p:nvSpPr>
          <p:cNvPr id="157713" name="Line 18"/>
          <p:cNvSpPr>
            <a:spLocks noChangeShapeType="1"/>
          </p:cNvSpPr>
          <p:nvPr/>
        </p:nvSpPr>
        <p:spPr bwMode="auto">
          <a:xfrm>
            <a:off x="2320925" y="2071688"/>
            <a:ext cx="0" cy="319087"/>
          </a:xfrm>
          <a:prstGeom prst="line">
            <a:avLst/>
          </a:prstGeom>
          <a:noFill/>
          <a:ln w="19050">
            <a:solidFill>
              <a:srgbClr val="000000"/>
            </a:solidFill>
            <a:miter lim="800000"/>
            <a:headEnd/>
            <a:tailEnd type="triangle" w="med" len="med"/>
          </a:ln>
        </p:spPr>
        <p:txBody>
          <a:bodyPr wrap="none"/>
          <a:lstStyle/>
          <a:p>
            <a:endParaRPr lang="en-US"/>
          </a:p>
        </p:txBody>
      </p:sp>
      <p:sp>
        <p:nvSpPr>
          <p:cNvPr id="157714" name="Text Box 19"/>
          <p:cNvSpPr txBox="1">
            <a:spLocks noChangeArrowheads="1"/>
          </p:cNvSpPr>
          <p:nvPr/>
        </p:nvSpPr>
        <p:spPr bwMode="auto">
          <a:xfrm>
            <a:off x="1279525" y="1593850"/>
            <a:ext cx="2035175" cy="530225"/>
          </a:xfrm>
          <a:prstGeom prst="rect">
            <a:avLst/>
          </a:prstGeom>
          <a:noFill/>
          <a:ln w="9525">
            <a:noFill/>
            <a:miter lim="800000"/>
            <a:headEnd/>
            <a:tailEnd/>
          </a:ln>
        </p:spPr>
        <p:txBody>
          <a:bodyPr>
            <a:spAutoFit/>
          </a:bodyPr>
          <a:lstStyle/>
          <a:p>
            <a:pPr algn="ctr">
              <a:lnSpc>
                <a:spcPct val="80000"/>
              </a:lnSpc>
            </a:pPr>
            <a:r>
              <a:rPr lang="en-US" sz="1800" b="0">
                <a:solidFill>
                  <a:srgbClr val="FF0000"/>
                </a:solidFill>
              </a:rPr>
              <a:t>one-syllable word,</a:t>
            </a:r>
          </a:p>
          <a:p>
            <a:pPr algn="ctr">
              <a:lnSpc>
                <a:spcPct val="80000"/>
              </a:lnSpc>
            </a:pPr>
            <a:r>
              <a:rPr lang="en-US" sz="1800" b="0">
                <a:solidFill>
                  <a:srgbClr val="FF0000"/>
                </a:solidFill>
              </a:rPr>
              <a:t>one vowel</a:t>
            </a:r>
          </a:p>
        </p:txBody>
      </p:sp>
      <p:sp>
        <p:nvSpPr>
          <p:cNvPr id="157715" name="Text Box 20"/>
          <p:cNvSpPr txBox="1">
            <a:spLocks noChangeArrowheads="1"/>
          </p:cNvSpPr>
          <p:nvPr/>
        </p:nvSpPr>
        <p:spPr bwMode="auto">
          <a:xfrm>
            <a:off x="5251450" y="1162050"/>
            <a:ext cx="2409825" cy="968375"/>
          </a:xfrm>
          <a:prstGeom prst="rect">
            <a:avLst/>
          </a:prstGeom>
          <a:noFill/>
          <a:ln w="9525">
            <a:noFill/>
            <a:miter lim="800000"/>
            <a:headEnd/>
            <a:tailEnd/>
          </a:ln>
        </p:spPr>
        <p:txBody>
          <a:bodyPr>
            <a:spAutoFit/>
          </a:bodyPr>
          <a:lstStyle/>
          <a:p>
            <a:pPr algn="ctr">
              <a:lnSpc>
                <a:spcPct val="80000"/>
              </a:lnSpc>
            </a:pPr>
            <a:r>
              <a:rPr lang="en-US" sz="1800" b="0">
                <a:solidFill>
                  <a:srgbClr val="FF0000"/>
                </a:solidFill>
              </a:rPr>
              <a:t>double the final consonant before adding suffixes that begin with a vowel</a:t>
            </a:r>
          </a:p>
        </p:txBody>
      </p:sp>
      <p:sp>
        <p:nvSpPr>
          <p:cNvPr id="157716" name="Line 21"/>
          <p:cNvSpPr>
            <a:spLocks noChangeShapeType="1"/>
          </p:cNvSpPr>
          <p:nvPr/>
        </p:nvSpPr>
        <p:spPr bwMode="auto">
          <a:xfrm>
            <a:off x="4148138" y="2078038"/>
            <a:ext cx="0" cy="319087"/>
          </a:xfrm>
          <a:prstGeom prst="line">
            <a:avLst/>
          </a:prstGeom>
          <a:noFill/>
          <a:ln w="19050">
            <a:solidFill>
              <a:srgbClr val="000000"/>
            </a:solidFill>
            <a:miter lim="800000"/>
            <a:headEnd/>
            <a:tailEnd type="triangle" w="med" len="med"/>
          </a:ln>
        </p:spPr>
        <p:txBody>
          <a:bodyPr wrap="none"/>
          <a:lstStyle/>
          <a:p>
            <a:endParaRPr lang="en-US"/>
          </a:p>
        </p:txBody>
      </p:sp>
      <p:sp>
        <p:nvSpPr>
          <p:cNvPr id="157717" name="Line 22"/>
          <p:cNvSpPr>
            <a:spLocks noChangeShapeType="1"/>
          </p:cNvSpPr>
          <p:nvPr/>
        </p:nvSpPr>
        <p:spPr bwMode="auto">
          <a:xfrm>
            <a:off x="6432550" y="2071688"/>
            <a:ext cx="0" cy="319087"/>
          </a:xfrm>
          <a:prstGeom prst="line">
            <a:avLst/>
          </a:prstGeom>
          <a:noFill/>
          <a:ln w="19050">
            <a:solidFill>
              <a:srgbClr val="000000"/>
            </a:solidFill>
            <a:miter lim="800000"/>
            <a:headEnd/>
            <a:tailEnd type="triangle" w="med" len="med"/>
          </a:ln>
        </p:spPr>
        <p:txBody>
          <a:bodyPr wrap="none"/>
          <a:lstStyle/>
          <a:p>
            <a:endParaRPr lang="en-US"/>
          </a:p>
        </p:txBody>
      </p:sp>
      <p:sp>
        <p:nvSpPr>
          <p:cNvPr id="157718" name="Text Box 23"/>
          <p:cNvSpPr txBox="1">
            <a:spLocks noChangeArrowheads="1"/>
          </p:cNvSpPr>
          <p:nvPr/>
        </p:nvSpPr>
        <p:spPr bwMode="auto">
          <a:xfrm>
            <a:off x="8636000" y="6583363"/>
            <a:ext cx="508000" cy="274637"/>
          </a:xfrm>
          <a:prstGeom prst="rect">
            <a:avLst/>
          </a:prstGeom>
          <a:noFill/>
          <a:ln w="9525">
            <a:noFill/>
            <a:miter lim="800000"/>
            <a:headEnd/>
            <a:tailEnd/>
          </a:ln>
        </p:spPr>
        <p:txBody>
          <a:bodyPr>
            <a:spAutoFit/>
          </a:bodyPr>
          <a:lstStyle/>
          <a:p>
            <a:pPr algn="l">
              <a:spcBef>
                <a:spcPct val="50000"/>
              </a:spcBef>
            </a:pPr>
            <a:r>
              <a:rPr lang="en-US" sz="1200" b="0">
                <a:solidFill>
                  <a:srgbClr val="FF0000"/>
                </a:solidFill>
                <a:latin typeface="Times New Roman" pitchFamily="18" charset="0"/>
              </a:rPr>
              <a:t>p. 61</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7538" name="Rectangle 2"/>
          <p:cNvSpPr>
            <a:spLocks noGrp="1" noChangeArrowheads="1"/>
          </p:cNvSpPr>
          <p:nvPr>
            <p:ph type="title"/>
          </p:nvPr>
        </p:nvSpPr>
        <p:spPr>
          <a:xfrm>
            <a:off x="0" y="42863"/>
            <a:ext cx="7823200" cy="827087"/>
          </a:xfrm>
        </p:spPr>
        <p:txBody>
          <a:bodyPr/>
          <a:lstStyle/>
          <a:p>
            <a:pPr eaLnBrk="1" hangingPunct="1">
              <a:defRPr/>
            </a:pPr>
            <a:r>
              <a:rPr lang="en-US" sz="2800" b="1" smtClean="0"/>
              <a:t>Spelling Rules for Adding Endings: Drop Silent e</a:t>
            </a:r>
          </a:p>
        </p:txBody>
      </p:sp>
      <p:graphicFrame>
        <p:nvGraphicFramePr>
          <p:cNvPr id="577539" name="Group 3"/>
          <p:cNvGraphicFramePr>
            <a:graphicFrameLocks noGrp="1"/>
          </p:cNvGraphicFramePr>
          <p:nvPr>
            <p:ph type="tbl" idx="1"/>
          </p:nvPr>
        </p:nvGraphicFramePr>
        <p:xfrm>
          <a:off x="1370013" y="1806575"/>
          <a:ext cx="6211887" cy="989013"/>
        </p:xfrm>
        <a:graphic>
          <a:graphicData uri="http://schemas.openxmlformats.org/drawingml/2006/table">
            <a:tbl>
              <a:tblPr/>
              <a:tblGrid>
                <a:gridCol w="866775"/>
                <a:gridCol w="1644650"/>
                <a:gridCol w="3700462"/>
              </a:tblGrid>
              <a:tr h="98901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000000"/>
                          </a:solidFill>
                          <a:effectLst/>
                          <a:latin typeface="Arial" charset="0"/>
                        </a:rPr>
                        <a:t>Rule 2</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scar</a:t>
                      </a:r>
                      <a:r>
                        <a:rPr kumimoji="0" lang="en-US" sz="2400" b="0" i="0" u="none" strike="noStrike" cap="none" normalizeH="0" baseline="0" smtClean="0">
                          <a:ln>
                            <a:noFill/>
                          </a:ln>
                          <a:solidFill>
                            <a:srgbClr val="FF0000"/>
                          </a:solidFill>
                          <a:effectLst/>
                          <a:latin typeface="Arial" charset="0"/>
                        </a:rPr>
                        <a:t>e</a:t>
                      </a:r>
                      <a:r>
                        <a:rPr kumimoji="0" lang="en-US" sz="2400" b="0" i="0" u="none" strike="noStrike" cap="none" normalizeH="0" baseline="0" smtClean="0">
                          <a:ln>
                            <a:noFill/>
                          </a:ln>
                          <a:solidFill>
                            <a:schemeClr val="accent2"/>
                          </a:solidFill>
                          <a:effectLst/>
                          <a:latin typeface="Arial" charset="0"/>
                        </a:rPr>
                        <a:t>,</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extrem</a:t>
                      </a:r>
                      <a:r>
                        <a:rPr kumimoji="0" lang="en-US" sz="2400" b="0" i="0" u="none" strike="noStrike" cap="none" normalizeH="0" baseline="0" smtClean="0">
                          <a:ln>
                            <a:noFill/>
                          </a:ln>
                          <a:solidFill>
                            <a:srgbClr val="FF0000"/>
                          </a:solidFill>
                          <a:effectLst/>
                          <a:latin typeface="Arial" charset="0"/>
                        </a:rPr>
                        <a:t>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scar</a:t>
                      </a:r>
                      <a:r>
                        <a:rPr kumimoji="0" lang="en-US" sz="2400" b="0" i="0" u="none" strike="noStrike" cap="none" normalizeH="0" baseline="0" smtClean="0">
                          <a:ln>
                            <a:noFill/>
                          </a:ln>
                          <a:solidFill>
                            <a:srgbClr val="FF0000"/>
                          </a:solidFill>
                          <a:effectLst/>
                          <a:latin typeface="Arial" charset="0"/>
                        </a:rPr>
                        <a:t>i</a:t>
                      </a:r>
                      <a:r>
                        <a:rPr kumimoji="0" lang="en-US" sz="2400" b="0" i="0" u="none" strike="noStrike" cap="none" normalizeH="0" baseline="0" smtClean="0">
                          <a:ln>
                            <a:noFill/>
                          </a:ln>
                          <a:solidFill>
                            <a:schemeClr val="bg1"/>
                          </a:solidFill>
                          <a:effectLst/>
                          <a:latin typeface="Arial" charset="0"/>
                        </a:rPr>
                        <a:t>ng</a:t>
                      </a:r>
                      <a:r>
                        <a:rPr kumimoji="0" lang="en-US" sz="2400" b="0" i="0" u="none" strike="noStrike" cap="none" normalizeH="0" baseline="0" smtClean="0">
                          <a:ln>
                            <a:noFill/>
                          </a:ln>
                          <a:solidFill>
                            <a:schemeClr val="accent2"/>
                          </a:solidFill>
                          <a:effectLst/>
                          <a:latin typeface="Arial" charset="0"/>
                        </a:rPr>
                        <a:t>, </a:t>
                      </a:r>
                      <a:r>
                        <a:rPr kumimoji="0" lang="en-US" sz="2400" b="0" i="0" u="none" strike="noStrike" cap="none" normalizeH="0" baseline="0" smtClean="0">
                          <a:ln>
                            <a:noFill/>
                          </a:ln>
                          <a:solidFill>
                            <a:schemeClr val="bg1"/>
                          </a:solidFill>
                          <a:effectLst/>
                          <a:latin typeface="Arial" charset="0"/>
                        </a:rPr>
                        <a:t>scar</a:t>
                      </a:r>
                      <a:r>
                        <a:rPr kumimoji="0" lang="en-US" sz="2400" b="0" i="0" u="none" strike="noStrike" cap="none" normalizeH="0" baseline="0" smtClean="0">
                          <a:ln>
                            <a:noFill/>
                          </a:ln>
                          <a:solidFill>
                            <a:srgbClr val="FF0000"/>
                          </a:solidFill>
                          <a:effectLst/>
                          <a:latin typeface="Arial" charset="0"/>
                        </a:rPr>
                        <a:t>e</a:t>
                      </a:r>
                      <a:r>
                        <a:rPr kumimoji="0" lang="en-US" sz="2400" b="0" i="0" u="none" strike="noStrike" cap="none" normalizeH="0" baseline="0" smtClean="0">
                          <a:ln>
                            <a:noFill/>
                          </a:ln>
                          <a:solidFill>
                            <a:schemeClr val="bg1"/>
                          </a:solidFill>
                          <a:effectLst/>
                          <a:latin typeface="Arial" charset="0"/>
                        </a:rPr>
                        <a:t>d</a:t>
                      </a:r>
                      <a:r>
                        <a:rPr kumimoji="0" lang="en-US" sz="2400" b="0" i="0" u="none" strike="noStrike" cap="none" normalizeH="0" baseline="0" smtClean="0">
                          <a:ln>
                            <a:noFill/>
                          </a:ln>
                          <a:solidFill>
                            <a:schemeClr val="accent2"/>
                          </a:solidFill>
                          <a:effectLst/>
                          <a:latin typeface="Arial" charset="0"/>
                        </a:rPr>
                        <a:t>, </a:t>
                      </a:r>
                      <a:r>
                        <a:rPr kumimoji="0" lang="en-US" sz="2400" b="0" i="0" u="none" strike="noStrike" cap="none" normalizeH="0" baseline="0" smtClean="0">
                          <a:ln>
                            <a:noFill/>
                          </a:ln>
                          <a:solidFill>
                            <a:schemeClr val="bg1"/>
                          </a:solidFill>
                          <a:effectLst/>
                          <a:latin typeface="Arial" charset="0"/>
                        </a:rPr>
                        <a:t>scar</a:t>
                      </a:r>
                      <a:r>
                        <a:rPr kumimoji="0" lang="en-US" sz="2400" b="0" i="0" u="none" strike="noStrike" cap="none" normalizeH="0" baseline="0" smtClean="0">
                          <a:ln>
                            <a:noFill/>
                          </a:ln>
                          <a:solidFill>
                            <a:srgbClr val="FF0000"/>
                          </a:solidFill>
                          <a:effectLst/>
                          <a:latin typeface="Arial" charset="0"/>
                        </a:rPr>
                        <a:t>y</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extreme</a:t>
                      </a:r>
                      <a:r>
                        <a:rPr kumimoji="0" lang="en-US" sz="2400" b="0" i="0" u="none" strike="noStrike" cap="none" normalizeH="0" baseline="0" smtClean="0">
                          <a:ln>
                            <a:noFill/>
                          </a:ln>
                          <a:solidFill>
                            <a:srgbClr val="FF0000"/>
                          </a:solidFill>
                          <a:effectLst/>
                          <a:latin typeface="Arial" charset="0"/>
                        </a:rPr>
                        <a:t>l</a:t>
                      </a:r>
                      <a:r>
                        <a:rPr kumimoji="0" lang="en-US" sz="2400" b="0" i="0" u="none" strike="noStrike" cap="none" normalizeH="0" baseline="0" smtClean="0">
                          <a:ln>
                            <a:noFill/>
                          </a:ln>
                          <a:solidFill>
                            <a:schemeClr val="bg1"/>
                          </a:solidFill>
                          <a:effectLst/>
                          <a:latin typeface="Arial" charset="0"/>
                        </a:rPr>
                        <a:t>y</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58733" name="Text Box 14"/>
          <p:cNvSpPr txBox="1">
            <a:spLocks noChangeArrowheads="1"/>
          </p:cNvSpPr>
          <p:nvPr/>
        </p:nvSpPr>
        <p:spPr bwMode="auto">
          <a:xfrm>
            <a:off x="1570038" y="4256088"/>
            <a:ext cx="6256337" cy="1370012"/>
          </a:xfrm>
          <a:prstGeom prst="rect">
            <a:avLst/>
          </a:prstGeom>
          <a:noFill/>
          <a:ln w="9525">
            <a:noFill/>
            <a:miter lim="800000"/>
            <a:headEnd/>
            <a:tailEnd/>
          </a:ln>
        </p:spPr>
        <p:txBody>
          <a:bodyPr>
            <a:spAutoFit/>
          </a:bodyPr>
          <a:lstStyle/>
          <a:p>
            <a:pPr marL="288925" indent="-288925" algn="l">
              <a:spcBef>
                <a:spcPct val="50000"/>
              </a:spcBef>
              <a:buClr>
                <a:srgbClr val="FF0000"/>
              </a:buClr>
              <a:buFont typeface="Wingdings" pitchFamily="2" charset="2"/>
              <a:buChar char="ü"/>
            </a:pPr>
            <a:r>
              <a:rPr lang="en-US" sz="2400" b="0">
                <a:solidFill>
                  <a:schemeClr val="hlink"/>
                </a:solidFill>
              </a:rPr>
              <a:t>Base word ends with a</a:t>
            </a:r>
            <a:r>
              <a:rPr lang="en-US" sz="2400" b="0">
                <a:solidFill>
                  <a:srgbClr val="000000"/>
                </a:solidFill>
              </a:rPr>
              <a:t> </a:t>
            </a:r>
            <a:r>
              <a:rPr lang="en-US" sz="2400" b="0">
                <a:solidFill>
                  <a:srgbClr val="FF0000"/>
                </a:solidFill>
              </a:rPr>
              <a:t>silent </a:t>
            </a:r>
            <a:r>
              <a:rPr lang="en-US" sz="2400">
                <a:solidFill>
                  <a:srgbClr val="FF0000"/>
                </a:solidFill>
              </a:rPr>
              <a:t>e</a:t>
            </a:r>
            <a:r>
              <a:rPr lang="en-US" sz="2400" b="0">
                <a:solidFill>
                  <a:srgbClr val="FF0000"/>
                </a:solidFill>
              </a:rPr>
              <a:t>.</a:t>
            </a:r>
          </a:p>
          <a:p>
            <a:pPr marL="288925" indent="-288925" algn="l">
              <a:spcBef>
                <a:spcPct val="50000"/>
              </a:spcBef>
              <a:buClr>
                <a:srgbClr val="FF0000"/>
              </a:buClr>
              <a:buFont typeface="Wingdings" pitchFamily="2" charset="2"/>
              <a:buChar char="ü"/>
            </a:pPr>
            <a:r>
              <a:rPr lang="en-US" sz="2400" b="0">
                <a:solidFill>
                  <a:srgbClr val="FF0000"/>
                </a:solidFill>
              </a:rPr>
              <a:t>Drop</a:t>
            </a:r>
            <a:r>
              <a:rPr lang="en-US" sz="2400" b="0">
                <a:solidFill>
                  <a:srgbClr val="000000"/>
                </a:solidFill>
              </a:rPr>
              <a:t> </a:t>
            </a:r>
            <a:r>
              <a:rPr lang="en-US" sz="2400" b="0">
                <a:solidFill>
                  <a:schemeClr val="hlink"/>
                </a:solidFill>
              </a:rPr>
              <a:t>that final </a:t>
            </a:r>
            <a:r>
              <a:rPr lang="en-US" sz="2400">
                <a:solidFill>
                  <a:schemeClr val="hlink"/>
                </a:solidFill>
              </a:rPr>
              <a:t>e</a:t>
            </a:r>
            <a:r>
              <a:rPr lang="en-US" sz="2400" b="0">
                <a:solidFill>
                  <a:schemeClr val="hlink"/>
                </a:solidFill>
              </a:rPr>
              <a:t> when adding a suffix that begins with a</a:t>
            </a:r>
            <a:r>
              <a:rPr lang="en-US" sz="2400" b="0">
                <a:solidFill>
                  <a:srgbClr val="000000"/>
                </a:solidFill>
              </a:rPr>
              <a:t> </a:t>
            </a:r>
            <a:r>
              <a:rPr lang="en-US" sz="2400" b="0" u="sng">
                <a:solidFill>
                  <a:schemeClr val="hlink"/>
                </a:solidFill>
              </a:rPr>
              <a:t>vowel</a:t>
            </a:r>
            <a:r>
              <a:rPr lang="en-US" sz="2400" b="0">
                <a:solidFill>
                  <a:schemeClr val="hlink"/>
                </a:solidFill>
              </a:rPr>
              <a:t>.</a:t>
            </a:r>
          </a:p>
        </p:txBody>
      </p:sp>
      <p:sp>
        <p:nvSpPr>
          <p:cNvPr id="158734" name="Text Box 15"/>
          <p:cNvSpPr txBox="1">
            <a:spLocks noChangeArrowheads="1"/>
          </p:cNvSpPr>
          <p:nvPr/>
        </p:nvSpPr>
        <p:spPr bwMode="auto">
          <a:xfrm>
            <a:off x="2500313" y="1123950"/>
            <a:ext cx="1087437" cy="366713"/>
          </a:xfrm>
          <a:prstGeom prst="rect">
            <a:avLst/>
          </a:prstGeom>
          <a:noFill/>
          <a:ln w="9525">
            <a:noFill/>
            <a:miter lim="800000"/>
            <a:headEnd/>
            <a:tailEnd/>
          </a:ln>
        </p:spPr>
        <p:txBody>
          <a:bodyPr>
            <a:spAutoFit/>
          </a:bodyPr>
          <a:lstStyle/>
          <a:p>
            <a:pPr algn="ctr">
              <a:spcBef>
                <a:spcPct val="50000"/>
              </a:spcBef>
            </a:pPr>
            <a:r>
              <a:rPr lang="en-US" sz="1800" b="0">
                <a:solidFill>
                  <a:srgbClr val="FF0000"/>
                </a:solidFill>
              </a:rPr>
              <a:t>silent </a:t>
            </a:r>
            <a:r>
              <a:rPr lang="en-US" sz="1800">
                <a:solidFill>
                  <a:srgbClr val="FF0000"/>
                </a:solidFill>
              </a:rPr>
              <a:t>e</a:t>
            </a:r>
          </a:p>
        </p:txBody>
      </p:sp>
      <p:sp>
        <p:nvSpPr>
          <p:cNvPr id="158735" name="Text Box 16"/>
          <p:cNvSpPr txBox="1">
            <a:spLocks noChangeArrowheads="1"/>
          </p:cNvSpPr>
          <p:nvPr/>
        </p:nvSpPr>
        <p:spPr bwMode="auto">
          <a:xfrm>
            <a:off x="3824288" y="1123950"/>
            <a:ext cx="3833812" cy="366713"/>
          </a:xfrm>
          <a:prstGeom prst="rect">
            <a:avLst/>
          </a:prstGeom>
          <a:noFill/>
          <a:ln w="9525">
            <a:noFill/>
            <a:miter lim="800000"/>
            <a:headEnd/>
            <a:tailEnd/>
          </a:ln>
        </p:spPr>
        <p:txBody>
          <a:bodyPr>
            <a:spAutoFit/>
          </a:bodyPr>
          <a:lstStyle/>
          <a:p>
            <a:pPr algn="ctr">
              <a:spcBef>
                <a:spcPct val="50000"/>
              </a:spcBef>
            </a:pPr>
            <a:r>
              <a:rPr lang="en-US" sz="1800" b="0">
                <a:solidFill>
                  <a:srgbClr val="FF0000"/>
                </a:solidFill>
              </a:rPr>
              <a:t>suffix begins with a vowel</a:t>
            </a:r>
          </a:p>
        </p:txBody>
      </p:sp>
      <p:sp>
        <p:nvSpPr>
          <p:cNvPr id="158736" name="Text Box 17"/>
          <p:cNvSpPr txBox="1">
            <a:spLocks noChangeArrowheads="1"/>
          </p:cNvSpPr>
          <p:nvPr/>
        </p:nvSpPr>
        <p:spPr bwMode="auto">
          <a:xfrm>
            <a:off x="4092575" y="3013075"/>
            <a:ext cx="2046288" cy="641350"/>
          </a:xfrm>
          <a:prstGeom prst="rect">
            <a:avLst/>
          </a:prstGeom>
          <a:noFill/>
          <a:ln w="9525">
            <a:noFill/>
            <a:miter lim="800000"/>
            <a:headEnd/>
            <a:tailEnd/>
          </a:ln>
        </p:spPr>
        <p:txBody>
          <a:bodyPr>
            <a:spAutoFit/>
          </a:bodyPr>
          <a:lstStyle/>
          <a:p>
            <a:pPr algn="ctr">
              <a:spcBef>
                <a:spcPct val="50000"/>
              </a:spcBef>
            </a:pPr>
            <a:r>
              <a:rPr lang="en-US" sz="1800" b="0">
                <a:solidFill>
                  <a:srgbClr val="FF0000"/>
                </a:solidFill>
              </a:rPr>
              <a:t>suffix begins with a consonant</a:t>
            </a:r>
          </a:p>
        </p:txBody>
      </p:sp>
      <p:sp>
        <p:nvSpPr>
          <p:cNvPr id="158737" name="Line 18"/>
          <p:cNvSpPr>
            <a:spLocks noChangeShapeType="1"/>
          </p:cNvSpPr>
          <p:nvPr/>
        </p:nvSpPr>
        <p:spPr bwMode="auto">
          <a:xfrm>
            <a:off x="3024188" y="1447800"/>
            <a:ext cx="0" cy="361950"/>
          </a:xfrm>
          <a:prstGeom prst="line">
            <a:avLst/>
          </a:prstGeom>
          <a:noFill/>
          <a:ln w="19050">
            <a:solidFill>
              <a:srgbClr val="000000"/>
            </a:solidFill>
            <a:miter lim="800000"/>
            <a:headEnd/>
            <a:tailEnd type="triangle" w="med" len="med"/>
          </a:ln>
        </p:spPr>
        <p:txBody>
          <a:bodyPr wrap="none"/>
          <a:lstStyle/>
          <a:p>
            <a:endParaRPr lang="en-US"/>
          </a:p>
        </p:txBody>
      </p:sp>
      <p:sp>
        <p:nvSpPr>
          <p:cNvPr id="158738" name="Line 19"/>
          <p:cNvSpPr>
            <a:spLocks noChangeShapeType="1"/>
          </p:cNvSpPr>
          <p:nvPr/>
        </p:nvSpPr>
        <p:spPr bwMode="auto">
          <a:xfrm>
            <a:off x="4579938" y="1443038"/>
            <a:ext cx="0" cy="361950"/>
          </a:xfrm>
          <a:prstGeom prst="line">
            <a:avLst/>
          </a:prstGeom>
          <a:noFill/>
          <a:ln w="19050">
            <a:solidFill>
              <a:srgbClr val="000000"/>
            </a:solidFill>
            <a:miter lim="800000"/>
            <a:headEnd/>
            <a:tailEnd type="triangle" w="med" len="med"/>
          </a:ln>
        </p:spPr>
        <p:txBody>
          <a:bodyPr wrap="none"/>
          <a:lstStyle/>
          <a:p>
            <a:endParaRPr lang="en-US"/>
          </a:p>
        </p:txBody>
      </p:sp>
      <p:sp>
        <p:nvSpPr>
          <p:cNvPr id="158739" name="Line 20"/>
          <p:cNvSpPr>
            <a:spLocks noChangeShapeType="1"/>
          </p:cNvSpPr>
          <p:nvPr/>
        </p:nvSpPr>
        <p:spPr bwMode="auto">
          <a:xfrm>
            <a:off x="5818188" y="1452563"/>
            <a:ext cx="0" cy="361950"/>
          </a:xfrm>
          <a:prstGeom prst="line">
            <a:avLst/>
          </a:prstGeom>
          <a:noFill/>
          <a:ln w="19050">
            <a:solidFill>
              <a:srgbClr val="000000"/>
            </a:solidFill>
            <a:miter lim="800000"/>
            <a:headEnd/>
            <a:tailEnd type="triangle" w="med" len="med"/>
          </a:ln>
        </p:spPr>
        <p:txBody>
          <a:bodyPr wrap="none"/>
          <a:lstStyle/>
          <a:p>
            <a:endParaRPr lang="en-US"/>
          </a:p>
        </p:txBody>
      </p:sp>
      <p:sp>
        <p:nvSpPr>
          <p:cNvPr id="158740" name="Line 21"/>
          <p:cNvSpPr>
            <a:spLocks noChangeShapeType="1"/>
          </p:cNvSpPr>
          <p:nvPr/>
        </p:nvSpPr>
        <p:spPr bwMode="auto">
          <a:xfrm>
            <a:off x="6884988" y="1447800"/>
            <a:ext cx="0" cy="361950"/>
          </a:xfrm>
          <a:prstGeom prst="line">
            <a:avLst/>
          </a:prstGeom>
          <a:noFill/>
          <a:ln w="19050">
            <a:solidFill>
              <a:srgbClr val="000000"/>
            </a:solidFill>
            <a:miter lim="800000"/>
            <a:headEnd/>
            <a:tailEnd type="triangle" w="med" len="med"/>
          </a:ln>
        </p:spPr>
        <p:txBody>
          <a:bodyPr wrap="none"/>
          <a:lstStyle/>
          <a:p>
            <a:endParaRPr lang="en-US"/>
          </a:p>
        </p:txBody>
      </p:sp>
      <p:sp>
        <p:nvSpPr>
          <p:cNvPr id="158741" name="Line 22"/>
          <p:cNvSpPr>
            <a:spLocks noChangeShapeType="1"/>
          </p:cNvSpPr>
          <p:nvPr/>
        </p:nvSpPr>
        <p:spPr bwMode="auto">
          <a:xfrm flipV="1">
            <a:off x="5108575" y="2770188"/>
            <a:ext cx="0" cy="304800"/>
          </a:xfrm>
          <a:prstGeom prst="line">
            <a:avLst/>
          </a:prstGeom>
          <a:noFill/>
          <a:ln w="19050">
            <a:solidFill>
              <a:srgbClr val="000000"/>
            </a:solidFill>
            <a:miter lim="800000"/>
            <a:headEnd/>
            <a:tailEnd type="triangle" w="med" len="med"/>
          </a:ln>
        </p:spPr>
        <p:txBody>
          <a:bodyPr wrap="none"/>
          <a:lstStyle/>
          <a:p>
            <a:endParaRPr lang="en-US"/>
          </a:p>
        </p:txBody>
      </p:sp>
      <p:sp>
        <p:nvSpPr>
          <p:cNvPr id="158742" name="Text Box 23"/>
          <p:cNvSpPr txBox="1">
            <a:spLocks noChangeArrowheads="1"/>
          </p:cNvSpPr>
          <p:nvPr/>
        </p:nvSpPr>
        <p:spPr bwMode="auto">
          <a:xfrm>
            <a:off x="2747963" y="3017838"/>
            <a:ext cx="1087437" cy="366712"/>
          </a:xfrm>
          <a:prstGeom prst="rect">
            <a:avLst/>
          </a:prstGeom>
          <a:noFill/>
          <a:ln w="9525">
            <a:noFill/>
            <a:miter lim="800000"/>
            <a:headEnd/>
            <a:tailEnd/>
          </a:ln>
        </p:spPr>
        <p:txBody>
          <a:bodyPr>
            <a:spAutoFit/>
          </a:bodyPr>
          <a:lstStyle/>
          <a:p>
            <a:pPr algn="ctr">
              <a:spcBef>
                <a:spcPct val="50000"/>
              </a:spcBef>
            </a:pPr>
            <a:r>
              <a:rPr lang="en-US" sz="1800" b="0">
                <a:solidFill>
                  <a:srgbClr val="FF0000"/>
                </a:solidFill>
              </a:rPr>
              <a:t>silent </a:t>
            </a:r>
            <a:r>
              <a:rPr lang="en-US" sz="1800">
                <a:solidFill>
                  <a:srgbClr val="FF0000"/>
                </a:solidFill>
              </a:rPr>
              <a:t>e</a:t>
            </a:r>
          </a:p>
        </p:txBody>
      </p:sp>
      <p:sp>
        <p:nvSpPr>
          <p:cNvPr id="158743" name="Line 24"/>
          <p:cNvSpPr>
            <a:spLocks noChangeShapeType="1"/>
          </p:cNvSpPr>
          <p:nvPr/>
        </p:nvSpPr>
        <p:spPr bwMode="auto">
          <a:xfrm flipV="1">
            <a:off x="3298825" y="2765425"/>
            <a:ext cx="0" cy="304800"/>
          </a:xfrm>
          <a:prstGeom prst="line">
            <a:avLst/>
          </a:prstGeom>
          <a:noFill/>
          <a:ln w="19050">
            <a:solidFill>
              <a:srgbClr val="000000"/>
            </a:solidFill>
            <a:miter lim="800000"/>
            <a:headEnd/>
            <a:tailEnd type="triangle" w="med" len="med"/>
          </a:ln>
        </p:spPr>
        <p:txBody>
          <a:bodyPr wrap="none"/>
          <a:lstStyle/>
          <a:p>
            <a:endParaRPr lang="en-US"/>
          </a:p>
        </p:txBody>
      </p:sp>
      <p:sp>
        <p:nvSpPr>
          <p:cNvPr id="158744" name="Text Box 25"/>
          <p:cNvSpPr txBox="1">
            <a:spLocks noChangeArrowheads="1"/>
          </p:cNvSpPr>
          <p:nvPr/>
        </p:nvSpPr>
        <p:spPr bwMode="auto">
          <a:xfrm>
            <a:off x="8636000" y="6583363"/>
            <a:ext cx="508000" cy="274637"/>
          </a:xfrm>
          <a:prstGeom prst="rect">
            <a:avLst/>
          </a:prstGeom>
          <a:noFill/>
          <a:ln w="9525">
            <a:noFill/>
            <a:miter lim="800000"/>
            <a:headEnd/>
            <a:tailEnd/>
          </a:ln>
        </p:spPr>
        <p:txBody>
          <a:bodyPr>
            <a:spAutoFit/>
          </a:bodyPr>
          <a:lstStyle/>
          <a:p>
            <a:pPr algn="l">
              <a:spcBef>
                <a:spcPct val="50000"/>
              </a:spcBef>
            </a:pPr>
            <a:r>
              <a:rPr lang="en-US" sz="1200" b="0">
                <a:solidFill>
                  <a:srgbClr val="FF0000"/>
                </a:solidFill>
                <a:latin typeface="Times New Roman" pitchFamily="18" charset="0"/>
              </a:rPr>
              <a:t>p. 61</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Objectives</a:t>
            </a:r>
          </a:p>
        </p:txBody>
      </p:sp>
      <p:sp>
        <p:nvSpPr>
          <p:cNvPr id="3" name="Content Placeholder 2"/>
          <p:cNvSpPr>
            <a:spLocks noGrp="1"/>
          </p:cNvSpPr>
          <p:nvPr>
            <p:ph sz="quarter" idx="1"/>
          </p:nvPr>
        </p:nvSpPr>
        <p:spPr>
          <a:xfrm>
            <a:off x="152400" y="1600200"/>
            <a:ext cx="3962400" cy="5257800"/>
          </a:xfrm>
        </p:spPr>
        <p:txBody>
          <a:bodyPr>
            <a:normAutofit/>
          </a:bodyPr>
          <a:lstStyle/>
          <a:p>
            <a:pPr marL="320040" indent="-320040" eaLnBrk="1" fontAlgn="auto" hangingPunct="1">
              <a:spcAft>
                <a:spcPts val="0"/>
              </a:spcAft>
              <a:buFont typeface="Wingdings"/>
              <a:buChar char=""/>
              <a:defRPr/>
            </a:pPr>
            <a:r>
              <a:rPr lang="en-US" dirty="0" smtClean="0"/>
              <a:t>5 Principles for understanding English Spelling </a:t>
            </a:r>
          </a:p>
          <a:p>
            <a:pPr marL="320040" indent="-320040" eaLnBrk="1" fontAlgn="auto" hangingPunct="1">
              <a:spcAft>
                <a:spcPts val="0"/>
              </a:spcAft>
              <a:buFont typeface="Wingdings"/>
              <a:buChar char=""/>
              <a:defRPr/>
            </a:pPr>
            <a:r>
              <a:rPr lang="en-US" dirty="0" smtClean="0"/>
              <a:t>We spell by letter pattern</a:t>
            </a:r>
          </a:p>
          <a:p>
            <a:pPr marL="320040" indent="-320040" eaLnBrk="1" fontAlgn="auto" hangingPunct="1">
              <a:spcAft>
                <a:spcPts val="0"/>
              </a:spcAft>
              <a:buFont typeface="Wingdings"/>
              <a:buChar char=""/>
              <a:defRPr/>
            </a:pPr>
            <a:r>
              <a:rPr lang="en-US" dirty="0" smtClean="0"/>
              <a:t>We spell by meaning </a:t>
            </a:r>
          </a:p>
          <a:p>
            <a:pPr marL="320040" indent="-320040" eaLnBrk="1" fontAlgn="auto" hangingPunct="1">
              <a:spcAft>
                <a:spcPts val="0"/>
              </a:spcAft>
              <a:buFont typeface="Wingdings"/>
              <a:buChar char=""/>
              <a:defRPr/>
            </a:pPr>
            <a:endParaRPr lang="en-US" dirty="0" smtClean="0"/>
          </a:p>
        </p:txBody>
      </p:sp>
      <p:pic>
        <p:nvPicPr>
          <p:cNvPr id="19461" name="Picture 2" descr="C:\Users\rfrantu.DPSUSER\AppData\Local\Microsoft\Windows\Temporary Internet Files\Content.IE5\MJK731BA\MC900295069[1].wmf"/>
          <p:cNvPicPr>
            <a:picLocks noChangeAspect="1" noChangeArrowheads="1"/>
          </p:cNvPicPr>
          <p:nvPr/>
        </p:nvPicPr>
        <p:blipFill>
          <a:blip r:embed="rId2" cstate="print"/>
          <a:srcRect/>
          <a:stretch>
            <a:fillRect/>
          </a:stretch>
        </p:blipFill>
        <p:spPr bwMode="auto">
          <a:xfrm>
            <a:off x="6400800" y="152400"/>
            <a:ext cx="1830388" cy="1316038"/>
          </a:xfrm>
          <a:prstGeom prst="rect">
            <a:avLst/>
          </a:prstGeom>
          <a:noFill/>
          <a:ln w="9525">
            <a:noFill/>
            <a:miter lim="800000"/>
            <a:headEnd/>
            <a:tailEnd/>
          </a:ln>
        </p:spPr>
      </p:pic>
      <p:pic>
        <p:nvPicPr>
          <p:cNvPr id="31746" name="Picture 2" descr="http://icanhascheezburger.files.wordpress.com/2008/10/funny-pictures-cat-teaches-you-how-to-spell-for-your-crossword.jpg"/>
          <p:cNvPicPr>
            <a:picLocks noChangeAspect="1" noChangeArrowheads="1"/>
          </p:cNvPicPr>
          <p:nvPr/>
        </p:nvPicPr>
        <p:blipFill>
          <a:blip r:embed="rId3" cstate="print"/>
          <a:srcRect/>
          <a:stretch>
            <a:fillRect/>
          </a:stretch>
        </p:blipFill>
        <p:spPr bwMode="auto">
          <a:xfrm>
            <a:off x="4114800" y="1752600"/>
            <a:ext cx="4752975" cy="4181475"/>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9586" name="Rectangle 2"/>
          <p:cNvSpPr>
            <a:spLocks noGrp="1" noChangeArrowheads="1"/>
          </p:cNvSpPr>
          <p:nvPr>
            <p:ph type="title"/>
          </p:nvPr>
        </p:nvSpPr>
        <p:spPr>
          <a:xfrm>
            <a:off x="0" y="0"/>
            <a:ext cx="7926388" cy="869950"/>
          </a:xfrm>
        </p:spPr>
        <p:txBody>
          <a:bodyPr/>
          <a:lstStyle/>
          <a:p>
            <a:pPr eaLnBrk="1" hangingPunct="1">
              <a:defRPr/>
            </a:pPr>
            <a:r>
              <a:rPr lang="en-US" sz="2800" b="1" smtClean="0"/>
              <a:t>Spelling Rules for Adding Endings: Change </a:t>
            </a:r>
            <a:br>
              <a:rPr lang="en-US" sz="2800" b="1" smtClean="0"/>
            </a:br>
            <a:r>
              <a:rPr lang="en-US" sz="2800" b="1" smtClean="0"/>
              <a:t>Y to I</a:t>
            </a:r>
          </a:p>
        </p:txBody>
      </p:sp>
      <p:graphicFrame>
        <p:nvGraphicFramePr>
          <p:cNvPr id="579587" name="Group 3"/>
          <p:cNvGraphicFramePr>
            <a:graphicFrameLocks noGrp="1"/>
          </p:cNvGraphicFramePr>
          <p:nvPr>
            <p:ph type="tbl" idx="1"/>
          </p:nvPr>
        </p:nvGraphicFramePr>
        <p:xfrm>
          <a:off x="1255713" y="2047875"/>
          <a:ext cx="6191250" cy="990600"/>
        </p:xfrm>
        <a:graphic>
          <a:graphicData uri="http://schemas.openxmlformats.org/drawingml/2006/table">
            <a:tbl>
              <a:tblPr/>
              <a:tblGrid>
                <a:gridCol w="893762"/>
                <a:gridCol w="1695450"/>
                <a:gridCol w="1725613"/>
                <a:gridCol w="1876425"/>
              </a:tblGrid>
              <a:tr h="990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000000"/>
                          </a:solidFill>
                          <a:effectLst/>
                          <a:latin typeface="Arial" charset="0"/>
                        </a:rPr>
                        <a:t>Rule 3</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d</a:t>
                      </a:r>
                      <a:r>
                        <a:rPr kumimoji="0" lang="en-US" sz="2400" b="0" i="0" u="none" strike="noStrike" cap="none" normalizeH="0" baseline="0" smtClean="0">
                          <a:ln>
                            <a:noFill/>
                          </a:ln>
                          <a:solidFill>
                            <a:srgbClr val="FF0000"/>
                          </a:solidFill>
                          <a:effectLst/>
                          <a:latin typeface="Arial" charset="0"/>
                        </a:rPr>
                        <a:t>ry</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pr</a:t>
                      </a:r>
                      <a:r>
                        <a:rPr kumimoji="0" lang="en-US" sz="2400" b="0" i="0" u="none" strike="noStrike" cap="none" normalizeH="0" baseline="0" smtClean="0">
                          <a:ln>
                            <a:noFill/>
                          </a:ln>
                          <a:solidFill>
                            <a:srgbClr val="FF0000"/>
                          </a:solidFill>
                          <a:effectLst/>
                          <a:latin typeface="Arial" charset="0"/>
                        </a:rPr>
                        <a:t>ey</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dr</a:t>
                      </a:r>
                      <a:r>
                        <a:rPr kumimoji="0" lang="en-US" sz="2400" b="0" i="0" u="none" strike="noStrike" cap="none" normalizeH="0" baseline="0" smtClean="0">
                          <a:ln>
                            <a:noFill/>
                          </a:ln>
                          <a:solidFill>
                            <a:srgbClr val="FF0000"/>
                          </a:solidFill>
                          <a:effectLst/>
                          <a:latin typeface="Arial" charset="0"/>
                        </a:rPr>
                        <a:t>i</a:t>
                      </a:r>
                      <a:r>
                        <a:rPr kumimoji="0" lang="en-US" sz="2400" b="0" i="0" u="none" strike="noStrike" cap="none" normalizeH="0" baseline="0" smtClean="0">
                          <a:ln>
                            <a:noFill/>
                          </a:ln>
                          <a:solidFill>
                            <a:schemeClr val="bg1"/>
                          </a:solidFill>
                          <a:effectLst/>
                          <a:latin typeface="Arial" charset="0"/>
                        </a:rPr>
                        <a:t>ed</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preyed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drying</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preying</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59759" name="Text Box 16"/>
          <p:cNvSpPr txBox="1">
            <a:spLocks noChangeArrowheads="1"/>
          </p:cNvSpPr>
          <p:nvPr/>
        </p:nvSpPr>
        <p:spPr bwMode="auto">
          <a:xfrm>
            <a:off x="1573213" y="4397375"/>
            <a:ext cx="5921375" cy="1736725"/>
          </a:xfrm>
          <a:prstGeom prst="rect">
            <a:avLst/>
          </a:prstGeom>
          <a:noFill/>
          <a:ln w="9525">
            <a:noFill/>
            <a:miter lim="800000"/>
            <a:headEnd/>
            <a:tailEnd/>
          </a:ln>
        </p:spPr>
        <p:txBody>
          <a:bodyPr>
            <a:spAutoFit/>
          </a:bodyPr>
          <a:lstStyle/>
          <a:p>
            <a:pPr marL="288925" indent="-288925" algn="l">
              <a:spcBef>
                <a:spcPct val="25000"/>
              </a:spcBef>
              <a:buClr>
                <a:srgbClr val="FF0000"/>
              </a:buClr>
              <a:buFont typeface="Wingdings" pitchFamily="2" charset="2"/>
              <a:buChar char="ü"/>
            </a:pPr>
            <a:r>
              <a:rPr lang="en-US" sz="2400" b="0">
                <a:solidFill>
                  <a:schemeClr val="hlink"/>
                </a:solidFill>
              </a:rPr>
              <a:t>Base ends in</a:t>
            </a:r>
            <a:r>
              <a:rPr lang="en-US" sz="2400" b="0">
                <a:solidFill>
                  <a:srgbClr val="000000"/>
                </a:solidFill>
              </a:rPr>
              <a:t> </a:t>
            </a:r>
            <a:r>
              <a:rPr lang="en-US" sz="2400">
                <a:solidFill>
                  <a:srgbClr val="FF0000"/>
                </a:solidFill>
              </a:rPr>
              <a:t>y</a:t>
            </a:r>
            <a:r>
              <a:rPr lang="en-US" sz="2400" b="0">
                <a:solidFill>
                  <a:schemeClr val="hlink"/>
                </a:solidFill>
              </a:rPr>
              <a:t>.</a:t>
            </a:r>
          </a:p>
          <a:p>
            <a:pPr marL="288925" indent="-288925" algn="l">
              <a:spcBef>
                <a:spcPct val="25000"/>
              </a:spcBef>
              <a:buClr>
                <a:srgbClr val="FF0000"/>
              </a:buClr>
              <a:buFont typeface="Wingdings" pitchFamily="2" charset="2"/>
              <a:buChar char="ü"/>
            </a:pPr>
            <a:r>
              <a:rPr lang="en-US" sz="2400" b="0">
                <a:solidFill>
                  <a:schemeClr val="hlink"/>
                </a:solidFill>
              </a:rPr>
              <a:t>The </a:t>
            </a:r>
            <a:r>
              <a:rPr lang="en-US" sz="2400">
                <a:solidFill>
                  <a:schemeClr val="hlink"/>
                </a:solidFill>
              </a:rPr>
              <a:t>y</a:t>
            </a:r>
            <a:r>
              <a:rPr lang="en-US" sz="2400" b="0">
                <a:solidFill>
                  <a:schemeClr val="hlink"/>
                </a:solidFill>
              </a:rPr>
              <a:t> is preceded by a</a:t>
            </a:r>
            <a:r>
              <a:rPr lang="en-US" sz="2400" b="0">
                <a:solidFill>
                  <a:srgbClr val="000000"/>
                </a:solidFill>
              </a:rPr>
              <a:t> </a:t>
            </a:r>
            <a:r>
              <a:rPr lang="en-US" sz="2400" b="0">
                <a:solidFill>
                  <a:srgbClr val="FF0000"/>
                </a:solidFill>
              </a:rPr>
              <a:t>consonant</a:t>
            </a:r>
            <a:r>
              <a:rPr lang="en-US" sz="2400" b="0">
                <a:solidFill>
                  <a:schemeClr val="hlink"/>
                </a:solidFill>
              </a:rPr>
              <a:t>.</a:t>
            </a:r>
          </a:p>
          <a:p>
            <a:pPr marL="288925" indent="-288925" algn="l">
              <a:spcBef>
                <a:spcPct val="25000"/>
              </a:spcBef>
              <a:buClr>
                <a:srgbClr val="FF0000"/>
              </a:buClr>
              <a:buFont typeface="Wingdings" pitchFamily="2" charset="2"/>
              <a:buChar char="ü"/>
            </a:pPr>
            <a:r>
              <a:rPr lang="en-US" sz="2400" b="0">
                <a:solidFill>
                  <a:srgbClr val="FF0000"/>
                </a:solidFill>
              </a:rPr>
              <a:t>Change the </a:t>
            </a:r>
            <a:r>
              <a:rPr lang="en-US" sz="2400">
                <a:solidFill>
                  <a:srgbClr val="FF0000"/>
                </a:solidFill>
              </a:rPr>
              <a:t>y</a:t>
            </a:r>
            <a:r>
              <a:rPr lang="en-US" sz="2400" b="0">
                <a:solidFill>
                  <a:srgbClr val="FF0000"/>
                </a:solidFill>
              </a:rPr>
              <a:t> to </a:t>
            </a:r>
            <a:r>
              <a:rPr lang="en-US" sz="2400">
                <a:solidFill>
                  <a:srgbClr val="FF0000"/>
                </a:solidFill>
              </a:rPr>
              <a:t>i</a:t>
            </a:r>
            <a:r>
              <a:rPr lang="en-US" sz="2400" b="0">
                <a:solidFill>
                  <a:srgbClr val="000000"/>
                </a:solidFill>
              </a:rPr>
              <a:t> </a:t>
            </a:r>
            <a:r>
              <a:rPr lang="en-US" sz="2400" b="0">
                <a:solidFill>
                  <a:schemeClr val="hlink"/>
                </a:solidFill>
              </a:rPr>
              <a:t>before adding a suffix </a:t>
            </a:r>
            <a:r>
              <a:rPr lang="en-US" sz="2400" b="0">
                <a:solidFill>
                  <a:srgbClr val="FF0000"/>
                </a:solidFill>
              </a:rPr>
              <a:t> </a:t>
            </a:r>
            <a:r>
              <a:rPr lang="en-US" sz="2400" b="0">
                <a:solidFill>
                  <a:schemeClr val="hlink"/>
                </a:solidFill>
              </a:rPr>
              <a:t>(except </a:t>
            </a:r>
            <a:r>
              <a:rPr lang="en-US" sz="2400">
                <a:solidFill>
                  <a:schemeClr val="hlink"/>
                </a:solidFill>
              </a:rPr>
              <a:t>-ing</a:t>
            </a:r>
            <a:r>
              <a:rPr lang="en-US" sz="2400" b="0">
                <a:solidFill>
                  <a:schemeClr val="hlink"/>
                </a:solidFill>
              </a:rPr>
              <a:t>).</a:t>
            </a:r>
          </a:p>
        </p:txBody>
      </p:sp>
      <p:sp>
        <p:nvSpPr>
          <p:cNvPr id="159760" name="Text Box 17"/>
          <p:cNvSpPr txBox="1">
            <a:spLocks noChangeArrowheads="1"/>
          </p:cNvSpPr>
          <p:nvPr/>
        </p:nvSpPr>
        <p:spPr bwMode="auto">
          <a:xfrm>
            <a:off x="1711325" y="1042988"/>
            <a:ext cx="1554163" cy="715962"/>
          </a:xfrm>
          <a:prstGeom prst="rect">
            <a:avLst/>
          </a:prstGeom>
          <a:noFill/>
          <a:ln w="9525">
            <a:noFill/>
            <a:miter lim="800000"/>
            <a:headEnd/>
            <a:tailEnd/>
          </a:ln>
        </p:spPr>
        <p:txBody>
          <a:bodyPr>
            <a:spAutoFit/>
          </a:bodyPr>
          <a:lstStyle/>
          <a:p>
            <a:pPr algn="ctr">
              <a:lnSpc>
                <a:spcPct val="85000"/>
              </a:lnSpc>
            </a:pPr>
            <a:r>
              <a:rPr lang="en-US" sz="1600" b="0">
                <a:solidFill>
                  <a:srgbClr val="FF0000"/>
                </a:solidFill>
              </a:rPr>
              <a:t>root ends in </a:t>
            </a:r>
            <a:r>
              <a:rPr lang="en-US" sz="1600">
                <a:solidFill>
                  <a:srgbClr val="FF0000"/>
                </a:solidFill>
              </a:rPr>
              <a:t>y</a:t>
            </a:r>
          </a:p>
          <a:p>
            <a:pPr algn="ctr">
              <a:lnSpc>
                <a:spcPct val="85000"/>
              </a:lnSpc>
            </a:pPr>
            <a:r>
              <a:rPr lang="en-US" sz="1600" b="0">
                <a:solidFill>
                  <a:srgbClr val="FF0000"/>
                </a:solidFill>
              </a:rPr>
              <a:t>before a </a:t>
            </a:r>
          </a:p>
          <a:p>
            <a:pPr algn="ctr">
              <a:lnSpc>
                <a:spcPct val="85000"/>
              </a:lnSpc>
            </a:pPr>
            <a:r>
              <a:rPr lang="en-US" sz="1600" b="0">
                <a:solidFill>
                  <a:srgbClr val="FF0000"/>
                </a:solidFill>
              </a:rPr>
              <a:t>consonant</a:t>
            </a:r>
          </a:p>
        </p:txBody>
      </p:sp>
      <p:sp>
        <p:nvSpPr>
          <p:cNvPr id="159761" name="Text Box 18"/>
          <p:cNvSpPr txBox="1">
            <a:spLocks noChangeArrowheads="1"/>
          </p:cNvSpPr>
          <p:nvPr/>
        </p:nvSpPr>
        <p:spPr bwMode="auto">
          <a:xfrm>
            <a:off x="3525838" y="1038225"/>
            <a:ext cx="3265487" cy="715963"/>
          </a:xfrm>
          <a:prstGeom prst="rect">
            <a:avLst/>
          </a:prstGeom>
          <a:noFill/>
          <a:ln w="9525">
            <a:noFill/>
            <a:miter lim="800000"/>
            <a:headEnd/>
            <a:tailEnd/>
          </a:ln>
        </p:spPr>
        <p:txBody>
          <a:bodyPr>
            <a:spAutoFit/>
          </a:bodyPr>
          <a:lstStyle/>
          <a:p>
            <a:pPr algn="ctr">
              <a:lnSpc>
                <a:spcPct val="85000"/>
              </a:lnSpc>
            </a:pPr>
            <a:r>
              <a:rPr lang="en-US" sz="1600" b="0">
                <a:solidFill>
                  <a:srgbClr val="FF0000"/>
                </a:solidFill>
              </a:rPr>
              <a:t>change </a:t>
            </a:r>
            <a:r>
              <a:rPr lang="en-US" sz="1600">
                <a:solidFill>
                  <a:srgbClr val="FF0000"/>
                </a:solidFill>
              </a:rPr>
              <a:t>y</a:t>
            </a:r>
            <a:r>
              <a:rPr lang="en-US" sz="1600" b="0">
                <a:solidFill>
                  <a:srgbClr val="FF0000"/>
                </a:solidFill>
              </a:rPr>
              <a:t> to </a:t>
            </a:r>
            <a:r>
              <a:rPr lang="en-US" sz="1600">
                <a:solidFill>
                  <a:srgbClr val="FF0000"/>
                </a:solidFill>
              </a:rPr>
              <a:t>i </a:t>
            </a:r>
            <a:endParaRPr lang="en-US" sz="1600" b="0">
              <a:solidFill>
                <a:srgbClr val="FF0000"/>
              </a:solidFill>
            </a:endParaRPr>
          </a:p>
          <a:p>
            <a:pPr algn="ctr">
              <a:lnSpc>
                <a:spcPct val="85000"/>
              </a:lnSpc>
            </a:pPr>
            <a:r>
              <a:rPr lang="en-US" sz="1600" b="0">
                <a:solidFill>
                  <a:srgbClr val="FF0000"/>
                </a:solidFill>
              </a:rPr>
              <a:t>before adding a suffix </a:t>
            </a:r>
          </a:p>
          <a:p>
            <a:pPr algn="ctr">
              <a:lnSpc>
                <a:spcPct val="85000"/>
              </a:lnSpc>
            </a:pPr>
            <a:r>
              <a:rPr lang="en-US" sz="1600" b="0">
                <a:solidFill>
                  <a:srgbClr val="FF0000"/>
                </a:solidFill>
              </a:rPr>
              <a:t>(except </a:t>
            </a:r>
            <a:r>
              <a:rPr lang="en-US" sz="1600">
                <a:solidFill>
                  <a:srgbClr val="FF0000"/>
                </a:solidFill>
              </a:rPr>
              <a:t>-ing</a:t>
            </a:r>
            <a:r>
              <a:rPr lang="en-US" sz="1600" b="0">
                <a:solidFill>
                  <a:srgbClr val="FF0000"/>
                </a:solidFill>
              </a:rPr>
              <a:t>)</a:t>
            </a:r>
          </a:p>
        </p:txBody>
      </p:sp>
      <p:sp>
        <p:nvSpPr>
          <p:cNvPr id="159762" name="Line 19"/>
          <p:cNvSpPr>
            <a:spLocks noChangeShapeType="1"/>
          </p:cNvSpPr>
          <p:nvPr/>
        </p:nvSpPr>
        <p:spPr bwMode="auto">
          <a:xfrm>
            <a:off x="2557463" y="1749425"/>
            <a:ext cx="0" cy="334963"/>
          </a:xfrm>
          <a:prstGeom prst="line">
            <a:avLst/>
          </a:prstGeom>
          <a:noFill/>
          <a:ln w="19050">
            <a:solidFill>
              <a:srgbClr val="000000"/>
            </a:solidFill>
            <a:miter lim="800000"/>
            <a:headEnd/>
            <a:tailEnd type="triangle" w="med" len="med"/>
          </a:ln>
        </p:spPr>
        <p:txBody>
          <a:bodyPr wrap="none"/>
          <a:lstStyle/>
          <a:p>
            <a:endParaRPr lang="en-US"/>
          </a:p>
        </p:txBody>
      </p:sp>
      <p:sp>
        <p:nvSpPr>
          <p:cNvPr id="159763" name="Line 20"/>
          <p:cNvSpPr>
            <a:spLocks noChangeShapeType="1"/>
          </p:cNvSpPr>
          <p:nvPr/>
        </p:nvSpPr>
        <p:spPr bwMode="auto">
          <a:xfrm>
            <a:off x="2409825" y="1744663"/>
            <a:ext cx="0" cy="334962"/>
          </a:xfrm>
          <a:prstGeom prst="line">
            <a:avLst/>
          </a:prstGeom>
          <a:noFill/>
          <a:ln w="19050">
            <a:solidFill>
              <a:srgbClr val="000000"/>
            </a:solidFill>
            <a:miter lim="800000"/>
            <a:headEnd/>
            <a:tailEnd type="triangle" w="med" len="med"/>
          </a:ln>
        </p:spPr>
        <p:txBody>
          <a:bodyPr wrap="none"/>
          <a:lstStyle/>
          <a:p>
            <a:endParaRPr lang="en-US"/>
          </a:p>
        </p:txBody>
      </p:sp>
      <p:sp>
        <p:nvSpPr>
          <p:cNvPr id="159764" name="Line 21"/>
          <p:cNvSpPr>
            <a:spLocks noChangeShapeType="1"/>
          </p:cNvSpPr>
          <p:nvPr/>
        </p:nvSpPr>
        <p:spPr bwMode="auto">
          <a:xfrm>
            <a:off x="4235450" y="1712913"/>
            <a:ext cx="0" cy="334962"/>
          </a:xfrm>
          <a:prstGeom prst="line">
            <a:avLst/>
          </a:prstGeom>
          <a:noFill/>
          <a:ln w="19050">
            <a:solidFill>
              <a:srgbClr val="000000"/>
            </a:solidFill>
            <a:miter lim="800000"/>
            <a:headEnd/>
            <a:tailEnd type="triangle" w="med" len="med"/>
          </a:ln>
        </p:spPr>
        <p:txBody>
          <a:bodyPr wrap="none"/>
          <a:lstStyle/>
          <a:p>
            <a:endParaRPr lang="en-US"/>
          </a:p>
        </p:txBody>
      </p:sp>
      <p:sp>
        <p:nvSpPr>
          <p:cNvPr id="159765" name="Text Box 22"/>
          <p:cNvSpPr txBox="1">
            <a:spLocks noChangeArrowheads="1"/>
          </p:cNvSpPr>
          <p:nvPr/>
        </p:nvSpPr>
        <p:spPr bwMode="auto">
          <a:xfrm>
            <a:off x="1849438" y="3314700"/>
            <a:ext cx="1584325" cy="508000"/>
          </a:xfrm>
          <a:prstGeom prst="rect">
            <a:avLst/>
          </a:prstGeom>
          <a:noFill/>
          <a:ln w="9525">
            <a:noFill/>
            <a:miter lim="800000"/>
            <a:headEnd/>
            <a:tailEnd/>
          </a:ln>
        </p:spPr>
        <p:txBody>
          <a:bodyPr>
            <a:spAutoFit/>
          </a:bodyPr>
          <a:lstStyle/>
          <a:p>
            <a:pPr algn="ctr">
              <a:lnSpc>
                <a:spcPct val="85000"/>
              </a:lnSpc>
            </a:pPr>
            <a:r>
              <a:rPr lang="en-US" sz="1600" b="0">
                <a:solidFill>
                  <a:srgbClr val="FF0000"/>
                </a:solidFill>
              </a:rPr>
              <a:t>root ends in </a:t>
            </a:r>
            <a:r>
              <a:rPr lang="en-US" sz="1600">
                <a:solidFill>
                  <a:srgbClr val="FF0000"/>
                </a:solidFill>
              </a:rPr>
              <a:t>y</a:t>
            </a:r>
          </a:p>
          <a:p>
            <a:pPr algn="ctr">
              <a:lnSpc>
                <a:spcPct val="85000"/>
              </a:lnSpc>
            </a:pPr>
            <a:r>
              <a:rPr lang="en-US" sz="1600" b="0">
                <a:solidFill>
                  <a:srgbClr val="FF0000"/>
                </a:solidFill>
              </a:rPr>
              <a:t>before a vowel</a:t>
            </a:r>
          </a:p>
        </p:txBody>
      </p:sp>
      <p:sp>
        <p:nvSpPr>
          <p:cNvPr id="159766" name="Line 23"/>
          <p:cNvSpPr>
            <a:spLocks noChangeShapeType="1"/>
          </p:cNvSpPr>
          <p:nvPr/>
        </p:nvSpPr>
        <p:spPr bwMode="auto">
          <a:xfrm flipV="1">
            <a:off x="2698750" y="3049588"/>
            <a:ext cx="0" cy="304800"/>
          </a:xfrm>
          <a:prstGeom prst="line">
            <a:avLst/>
          </a:prstGeom>
          <a:noFill/>
          <a:ln w="19050">
            <a:solidFill>
              <a:srgbClr val="000000"/>
            </a:solidFill>
            <a:miter lim="800000"/>
            <a:headEnd/>
            <a:tailEnd type="triangle" w="med" len="med"/>
          </a:ln>
        </p:spPr>
        <p:txBody>
          <a:bodyPr wrap="none"/>
          <a:lstStyle/>
          <a:p>
            <a:endParaRPr lang="en-US"/>
          </a:p>
        </p:txBody>
      </p:sp>
      <p:sp>
        <p:nvSpPr>
          <p:cNvPr id="159767" name="Line 24"/>
          <p:cNvSpPr>
            <a:spLocks noChangeShapeType="1"/>
          </p:cNvSpPr>
          <p:nvPr/>
        </p:nvSpPr>
        <p:spPr bwMode="auto">
          <a:xfrm>
            <a:off x="6016625" y="1722438"/>
            <a:ext cx="0" cy="334962"/>
          </a:xfrm>
          <a:prstGeom prst="line">
            <a:avLst/>
          </a:prstGeom>
          <a:noFill/>
          <a:ln w="19050">
            <a:solidFill>
              <a:srgbClr val="000000"/>
            </a:solidFill>
            <a:miter lim="800000"/>
            <a:headEnd/>
            <a:tailEnd type="triangle" w="med" len="med"/>
          </a:ln>
        </p:spPr>
        <p:txBody>
          <a:bodyPr wrap="none"/>
          <a:lstStyle/>
          <a:p>
            <a:endParaRPr lang="en-US"/>
          </a:p>
        </p:txBody>
      </p:sp>
      <p:sp>
        <p:nvSpPr>
          <p:cNvPr id="159768" name="Line 25"/>
          <p:cNvSpPr>
            <a:spLocks noChangeShapeType="1"/>
          </p:cNvSpPr>
          <p:nvPr/>
        </p:nvSpPr>
        <p:spPr bwMode="auto">
          <a:xfrm flipV="1">
            <a:off x="2579688" y="3044825"/>
            <a:ext cx="0" cy="304800"/>
          </a:xfrm>
          <a:prstGeom prst="line">
            <a:avLst/>
          </a:prstGeom>
          <a:noFill/>
          <a:ln w="19050">
            <a:solidFill>
              <a:srgbClr val="000000"/>
            </a:solidFill>
            <a:miter lim="800000"/>
            <a:headEnd/>
            <a:tailEnd type="triangle" w="med" len="med"/>
          </a:ln>
        </p:spPr>
        <p:txBody>
          <a:bodyPr wrap="none"/>
          <a:lstStyle/>
          <a:p>
            <a:endParaRPr lang="en-US"/>
          </a:p>
        </p:txBody>
      </p:sp>
      <p:sp>
        <p:nvSpPr>
          <p:cNvPr id="159769" name="Text Box 26"/>
          <p:cNvSpPr txBox="1">
            <a:spLocks noChangeArrowheads="1"/>
          </p:cNvSpPr>
          <p:nvPr/>
        </p:nvSpPr>
        <p:spPr bwMode="auto">
          <a:xfrm>
            <a:off x="8535988" y="6583363"/>
            <a:ext cx="608012"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61</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7086600" cy="630238"/>
          </a:xfrm>
        </p:spPr>
        <p:txBody>
          <a:bodyPr/>
          <a:lstStyle/>
          <a:p>
            <a:r>
              <a:rPr lang="en-US" dirty="0" smtClean="0"/>
              <a:t>How do we teach these concepts</a:t>
            </a:r>
            <a:endParaRPr lang="en-US" dirty="0"/>
          </a:p>
        </p:txBody>
      </p:sp>
      <p:sp>
        <p:nvSpPr>
          <p:cNvPr id="5" name="TextBox 4"/>
          <p:cNvSpPr txBox="1"/>
          <p:nvPr/>
        </p:nvSpPr>
        <p:spPr>
          <a:xfrm>
            <a:off x="609600" y="2057400"/>
            <a:ext cx="8077200" cy="1754326"/>
          </a:xfrm>
          <a:prstGeom prst="rect">
            <a:avLst/>
          </a:prstGeom>
          <a:noFill/>
        </p:spPr>
        <p:txBody>
          <a:bodyPr wrap="square" rtlCol="0">
            <a:spAutoFit/>
          </a:bodyPr>
          <a:lstStyle/>
          <a:p>
            <a:pPr>
              <a:buFont typeface="Arial" pitchFamily="34" charset="0"/>
              <a:buChar char="•"/>
            </a:pPr>
            <a:r>
              <a:rPr lang="en-US" sz="3600" dirty="0" smtClean="0"/>
              <a:t>Controlled Word Lists </a:t>
            </a:r>
          </a:p>
          <a:p>
            <a:pPr>
              <a:buFont typeface="Arial" pitchFamily="34" charset="0"/>
              <a:buChar char="•"/>
            </a:pPr>
            <a:r>
              <a:rPr lang="en-US" sz="3600" dirty="0" smtClean="0"/>
              <a:t>Word Sorts  </a:t>
            </a:r>
          </a:p>
          <a:p>
            <a:pPr>
              <a:buFont typeface="Arial" pitchFamily="34" charset="0"/>
              <a:buChar char="•"/>
            </a:pPr>
            <a:r>
              <a:rPr lang="en-US" sz="3600" dirty="0" smtClean="0"/>
              <a:t>Words their Way</a:t>
            </a:r>
            <a:endParaRPr lang="en-US" sz="3600" dirty="0"/>
          </a:p>
        </p:txBody>
      </p:sp>
    </p:spTree>
  </p:cSld>
  <p:clrMapOvr>
    <a:masterClrMapping/>
  </p:clrMapOvr>
  <p:transition>
    <p:cover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We spell by meaning </a:t>
            </a:r>
            <a:endParaRPr lang="en-US" sz="4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9986" name="Rectangle 2"/>
          <p:cNvSpPr>
            <a:spLocks noChangeArrowheads="1"/>
          </p:cNvSpPr>
          <p:nvPr/>
        </p:nvSpPr>
        <p:spPr bwMode="auto">
          <a:xfrm>
            <a:off x="2747963" y="1022350"/>
            <a:ext cx="3276600" cy="914400"/>
          </a:xfrm>
          <a:prstGeom prst="rect">
            <a:avLst/>
          </a:prstGeom>
          <a:solidFill>
            <a:schemeClr val="accent1"/>
          </a:solidFill>
          <a:ln w="9525">
            <a:solidFill>
              <a:srgbClr val="FF3300"/>
            </a:solidFill>
            <a:miter lim="800000"/>
            <a:headEnd/>
            <a:tailEnd/>
          </a:ln>
        </p:spPr>
        <p:txBody>
          <a:bodyPr wrap="none" anchor="ctr"/>
          <a:lstStyle/>
          <a:p>
            <a:pPr algn="ctr"/>
            <a:r>
              <a:rPr lang="en-US" sz="2400">
                <a:solidFill>
                  <a:schemeClr val="bg1"/>
                </a:solidFill>
                <a:latin typeface="Times New Roman" pitchFamily="18" charset="0"/>
              </a:rPr>
              <a:t>Classes of Morphemes</a:t>
            </a:r>
          </a:p>
        </p:txBody>
      </p:sp>
      <p:sp>
        <p:nvSpPr>
          <p:cNvPr id="169987" name="Text Box 3"/>
          <p:cNvSpPr txBox="1">
            <a:spLocks noChangeArrowheads="1"/>
          </p:cNvSpPr>
          <p:nvPr/>
        </p:nvSpPr>
        <p:spPr bwMode="auto">
          <a:xfrm>
            <a:off x="1681163" y="2622550"/>
            <a:ext cx="1905000" cy="466725"/>
          </a:xfrm>
          <a:prstGeom prst="rect">
            <a:avLst/>
          </a:prstGeom>
          <a:solidFill>
            <a:schemeClr val="accent1"/>
          </a:solidFill>
          <a:ln w="9525">
            <a:solidFill>
              <a:srgbClr val="FF3300"/>
            </a:solidFill>
            <a:miter lim="800000"/>
            <a:headEnd/>
            <a:tailEnd/>
          </a:ln>
        </p:spPr>
        <p:txBody>
          <a:bodyPr>
            <a:spAutoFit/>
          </a:bodyPr>
          <a:lstStyle/>
          <a:p>
            <a:pPr algn="ctr">
              <a:spcBef>
                <a:spcPct val="50000"/>
              </a:spcBef>
            </a:pPr>
            <a:r>
              <a:rPr lang="en-US" sz="2400">
                <a:solidFill>
                  <a:schemeClr val="bg1"/>
                </a:solidFill>
                <a:latin typeface="Times New Roman" pitchFamily="18" charset="0"/>
              </a:rPr>
              <a:t>Free</a:t>
            </a:r>
          </a:p>
        </p:txBody>
      </p:sp>
      <p:sp>
        <p:nvSpPr>
          <p:cNvPr id="169988" name="Text Box 4"/>
          <p:cNvSpPr txBox="1">
            <a:spLocks noChangeArrowheads="1"/>
          </p:cNvSpPr>
          <p:nvPr/>
        </p:nvSpPr>
        <p:spPr bwMode="auto">
          <a:xfrm>
            <a:off x="5262563" y="2622550"/>
            <a:ext cx="2438400" cy="466725"/>
          </a:xfrm>
          <a:prstGeom prst="rect">
            <a:avLst/>
          </a:prstGeom>
          <a:solidFill>
            <a:schemeClr val="accent1"/>
          </a:solidFill>
          <a:ln w="9525">
            <a:solidFill>
              <a:srgbClr val="FF3300"/>
            </a:solidFill>
            <a:miter lim="800000"/>
            <a:headEnd/>
            <a:tailEnd/>
          </a:ln>
        </p:spPr>
        <p:txBody>
          <a:bodyPr>
            <a:spAutoFit/>
          </a:bodyPr>
          <a:lstStyle/>
          <a:p>
            <a:pPr algn="ctr">
              <a:spcBef>
                <a:spcPct val="50000"/>
              </a:spcBef>
            </a:pPr>
            <a:r>
              <a:rPr lang="en-US" sz="2400">
                <a:solidFill>
                  <a:schemeClr val="bg1"/>
                </a:solidFill>
                <a:latin typeface="Times New Roman" pitchFamily="18" charset="0"/>
              </a:rPr>
              <a:t>Bound</a:t>
            </a:r>
          </a:p>
        </p:txBody>
      </p:sp>
      <p:sp>
        <p:nvSpPr>
          <p:cNvPr id="169989" name="Rectangle 5"/>
          <p:cNvSpPr>
            <a:spLocks noChangeArrowheads="1"/>
          </p:cNvSpPr>
          <p:nvPr/>
        </p:nvSpPr>
        <p:spPr bwMode="auto">
          <a:xfrm>
            <a:off x="766763" y="3460750"/>
            <a:ext cx="1752600" cy="457200"/>
          </a:xfrm>
          <a:prstGeom prst="rect">
            <a:avLst/>
          </a:prstGeom>
          <a:solidFill>
            <a:schemeClr val="accent1"/>
          </a:solidFill>
          <a:ln w="9525">
            <a:solidFill>
              <a:schemeClr val="tx1"/>
            </a:solidFill>
            <a:miter lim="800000"/>
            <a:headEnd/>
            <a:tailEnd/>
          </a:ln>
        </p:spPr>
        <p:txBody>
          <a:bodyPr wrap="none" anchor="ctr"/>
          <a:lstStyle/>
          <a:p>
            <a:pPr algn="ctr"/>
            <a:r>
              <a:rPr lang="en-US" sz="2400" b="0">
                <a:solidFill>
                  <a:schemeClr val="bg1"/>
                </a:solidFill>
                <a:latin typeface="Times New Roman" pitchFamily="18" charset="0"/>
              </a:rPr>
              <a:t>content</a:t>
            </a:r>
          </a:p>
        </p:txBody>
      </p:sp>
      <p:sp>
        <p:nvSpPr>
          <p:cNvPr id="169990" name="Text Box 6"/>
          <p:cNvSpPr txBox="1">
            <a:spLocks noChangeArrowheads="1"/>
          </p:cNvSpPr>
          <p:nvPr/>
        </p:nvSpPr>
        <p:spPr bwMode="auto">
          <a:xfrm>
            <a:off x="2900363" y="3460750"/>
            <a:ext cx="1676400" cy="457200"/>
          </a:xfrm>
          <a:prstGeom prst="rect">
            <a:avLst/>
          </a:prstGeom>
          <a:solidFill>
            <a:schemeClr val="accent1"/>
          </a:solidFill>
          <a:ln w="9525">
            <a:noFill/>
            <a:miter lim="800000"/>
            <a:headEnd/>
            <a:tailEnd/>
          </a:ln>
        </p:spPr>
        <p:txBody>
          <a:bodyPr>
            <a:spAutoFit/>
          </a:bodyPr>
          <a:lstStyle/>
          <a:p>
            <a:pPr algn="ctr">
              <a:spcBef>
                <a:spcPct val="50000"/>
              </a:spcBef>
            </a:pPr>
            <a:r>
              <a:rPr lang="en-US" sz="2400" b="0">
                <a:solidFill>
                  <a:schemeClr val="bg1"/>
                </a:solidFill>
                <a:latin typeface="Times New Roman" pitchFamily="18" charset="0"/>
              </a:rPr>
              <a:t>function</a:t>
            </a:r>
          </a:p>
        </p:txBody>
      </p:sp>
      <p:sp>
        <p:nvSpPr>
          <p:cNvPr id="169991" name="Line 7"/>
          <p:cNvSpPr>
            <a:spLocks noChangeShapeType="1"/>
          </p:cNvSpPr>
          <p:nvPr/>
        </p:nvSpPr>
        <p:spPr bwMode="auto">
          <a:xfrm flipH="1">
            <a:off x="2519363" y="1936750"/>
            <a:ext cx="1828800" cy="685800"/>
          </a:xfrm>
          <a:prstGeom prst="line">
            <a:avLst/>
          </a:prstGeom>
          <a:noFill/>
          <a:ln w="9525">
            <a:solidFill>
              <a:srgbClr val="FF3300"/>
            </a:solidFill>
            <a:miter lim="800000"/>
            <a:headEnd/>
            <a:tailEnd/>
          </a:ln>
        </p:spPr>
        <p:txBody>
          <a:bodyPr wrap="none"/>
          <a:lstStyle/>
          <a:p>
            <a:endParaRPr lang="en-US"/>
          </a:p>
        </p:txBody>
      </p:sp>
      <p:sp>
        <p:nvSpPr>
          <p:cNvPr id="169992" name="Line 8"/>
          <p:cNvSpPr>
            <a:spLocks noChangeShapeType="1"/>
          </p:cNvSpPr>
          <p:nvPr/>
        </p:nvSpPr>
        <p:spPr bwMode="auto">
          <a:xfrm flipH="1">
            <a:off x="1604963" y="3079750"/>
            <a:ext cx="1066800" cy="381000"/>
          </a:xfrm>
          <a:prstGeom prst="line">
            <a:avLst/>
          </a:prstGeom>
          <a:noFill/>
          <a:ln w="9525">
            <a:solidFill>
              <a:srgbClr val="FF3300"/>
            </a:solidFill>
            <a:miter lim="800000"/>
            <a:headEnd/>
            <a:tailEnd/>
          </a:ln>
        </p:spPr>
        <p:txBody>
          <a:bodyPr wrap="none"/>
          <a:lstStyle/>
          <a:p>
            <a:endParaRPr lang="en-US"/>
          </a:p>
        </p:txBody>
      </p:sp>
      <p:sp>
        <p:nvSpPr>
          <p:cNvPr id="169993" name="Line 9"/>
          <p:cNvSpPr>
            <a:spLocks noChangeShapeType="1"/>
          </p:cNvSpPr>
          <p:nvPr/>
        </p:nvSpPr>
        <p:spPr bwMode="auto">
          <a:xfrm>
            <a:off x="2671763" y="3079750"/>
            <a:ext cx="990600" cy="381000"/>
          </a:xfrm>
          <a:prstGeom prst="line">
            <a:avLst/>
          </a:prstGeom>
          <a:noFill/>
          <a:ln w="9525">
            <a:solidFill>
              <a:srgbClr val="FF3300"/>
            </a:solidFill>
            <a:miter lim="800000"/>
            <a:headEnd/>
            <a:tailEnd/>
          </a:ln>
        </p:spPr>
        <p:txBody>
          <a:bodyPr wrap="none"/>
          <a:lstStyle/>
          <a:p>
            <a:endParaRPr lang="en-US"/>
          </a:p>
        </p:txBody>
      </p:sp>
      <p:sp>
        <p:nvSpPr>
          <p:cNvPr id="169994" name="Text Box 10"/>
          <p:cNvSpPr txBox="1">
            <a:spLocks noChangeArrowheads="1"/>
          </p:cNvSpPr>
          <p:nvPr/>
        </p:nvSpPr>
        <p:spPr bwMode="auto">
          <a:xfrm>
            <a:off x="4957763" y="4070350"/>
            <a:ext cx="1219200" cy="457200"/>
          </a:xfrm>
          <a:prstGeom prst="rect">
            <a:avLst/>
          </a:prstGeom>
          <a:solidFill>
            <a:schemeClr val="accent1"/>
          </a:solidFill>
          <a:ln w="9525">
            <a:noFill/>
            <a:miter lim="800000"/>
            <a:headEnd/>
            <a:tailEnd/>
          </a:ln>
        </p:spPr>
        <p:txBody>
          <a:bodyPr>
            <a:spAutoFit/>
          </a:bodyPr>
          <a:lstStyle/>
          <a:p>
            <a:pPr algn="ctr">
              <a:spcBef>
                <a:spcPct val="50000"/>
              </a:spcBef>
            </a:pPr>
            <a:r>
              <a:rPr lang="en-US" sz="2400" b="0">
                <a:solidFill>
                  <a:schemeClr val="bg1"/>
                </a:solidFill>
                <a:latin typeface="Times New Roman" pitchFamily="18" charset="0"/>
              </a:rPr>
              <a:t>prefixes</a:t>
            </a:r>
          </a:p>
        </p:txBody>
      </p:sp>
      <p:sp>
        <p:nvSpPr>
          <p:cNvPr id="169995" name="Text Box 11"/>
          <p:cNvSpPr txBox="1">
            <a:spLocks noChangeArrowheads="1"/>
          </p:cNvSpPr>
          <p:nvPr/>
        </p:nvSpPr>
        <p:spPr bwMode="auto">
          <a:xfrm>
            <a:off x="5872163" y="3384550"/>
            <a:ext cx="990600" cy="457200"/>
          </a:xfrm>
          <a:prstGeom prst="rect">
            <a:avLst/>
          </a:prstGeom>
          <a:solidFill>
            <a:schemeClr val="accent1"/>
          </a:solidFill>
          <a:ln w="9525">
            <a:noFill/>
            <a:miter lim="800000"/>
            <a:headEnd/>
            <a:tailEnd/>
          </a:ln>
        </p:spPr>
        <p:txBody>
          <a:bodyPr>
            <a:spAutoFit/>
          </a:bodyPr>
          <a:lstStyle/>
          <a:p>
            <a:pPr algn="ctr">
              <a:spcBef>
                <a:spcPct val="50000"/>
              </a:spcBef>
            </a:pPr>
            <a:r>
              <a:rPr lang="en-US" sz="2400" b="0">
                <a:solidFill>
                  <a:schemeClr val="bg1"/>
                </a:solidFill>
                <a:latin typeface="Times New Roman" pitchFamily="18" charset="0"/>
              </a:rPr>
              <a:t>roots</a:t>
            </a:r>
          </a:p>
        </p:txBody>
      </p:sp>
      <p:sp>
        <p:nvSpPr>
          <p:cNvPr id="169996" name="Text Box 12"/>
          <p:cNvSpPr txBox="1">
            <a:spLocks noChangeArrowheads="1"/>
          </p:cNvSpPr>
          <p:nvPr/>
        </p:nvSpPr>
        <p:spPr bwMode="auto">
          <a:xfrm>
            <a:off x="6786563" y="4070350"/>
            <a:ext cx="1219200" cy="457200"/>
          </a:xfrm>
          <a:prstGeom prst="rect">
            <a:avLst/>
          </a:prstGeom>
          <a:solidFill>
            <a:schemeClr val="accent1"/>
          </a:solidFill>
          <a:ln w="9525">
            <a:noFill/>
            <a:miter lim="800000"/>
            <a:headEnd/>
            <a:tailEnd/>
          </a:ln>
        </p:spPr>
        <p:txBody>
          <a:bodyPr>
            <a:spAutoFit/>
          </a:bodyPr>
          <a:lstStyle/>
          <a:p>
            <a:pPr algn="ctr">
              <a:spcBef>
                <a:spcPct val="50000"/>
              </a:spcBef>
            </a:pPr>
            <a:r>
              <a:rPr lang="en-US" sz="2400" b="0">
                <a:solidFill>
                  <a:schemeClr val="bg1"/>
                </a:solidFill>
                <a:latin typeface="Times New Roman" pitchFamily="18" charset="0"/>
              </a:rPr>
              <a:t>suffixes</a:t>
            </a:r>
          </a:p>
        </p:txBody>
      </p:sp>
      <p:sp>
        <p:nvSpPr>
          <p:cNvPr id="169997" name="Text Box 13"/>
          <p:cNvSpPr txBox="1">
            <a:spLocks noChangeArrowheads="1"/>
          </p:cNvSpPr>
          <p:nvPr/>
        </p:nvSpPr>
        <p:spPr bwMode="auto">
          <a:xfrm>
            <a:off x="5338763" y="4756150"/>
            <a:ext cx="1600200" cy="427038"/>
          </a:xfrm>
          <a:prstGeom prst="rect">
            <a:avLst/>
          </a:prstGeom>
          <a:solidFill>
            <a:schemeClr val="accent1"/>
          </a:solidFill>
          <a:ln w="9525">
            <a:noFill/>
            <a:miter lim="800000"/>
            <a:headEnd/>
            <a:tailEnd/>
          </a:ln>
        </p:spPr>
        <p:txBody>
          <a:bodyPr>
            <a:spAutoFit/>
          </a:bodyPr>
          <a:lstStyle/>
          <a:p>
            <a:pPr algn="ctr">
              <a:spcBef>
                <a:spcPct val="50000"/>
              </a:spcBef>
            </a:pPr>
            <a:r>
              <a:rPr lang="en-US" sz="2200" b="0">
                <a:solidFill>
                  <a:schemeClr val="bg1"/>
                </a:solidFill>
                <a:latin typeface="Times New Roman" pitchFamily="18" charset="0"/>
              </a:rPr>
              <a:t>inflections</a:t>
            </a:r>
          </a:p>
        </p:txBody>
      </p:sp>
      <p:sp>
        <p:nvSpPr>
          <p:cNvPr id="169998" name="Text Box 14"/>
          <p:cNvSpPr txBox="1">
            <a:spLocks noChangeArrowheads="1"/>
          </p:cNvSpPr>
          <p:nvPr/>
        </p:nvSpPr>
        <p:spPr bwMode="auto">
          <a:xfrm>
            <a:off x="6634163" y="5518150"/>
            <a:ext cx="1676400" cy="436563"/>
          </a:xfrm>
          <a:prstGeom prst="rect">
            <a:avLst/>
          </a:prstGeom>
          <a:solidFill>
            <a:schemeClr val="accent1"/>
          </a:solidFill>
          <a:ln w="9525">
            <a:solidFill>
              <a:srgbClr val="FF3300"/>
            </a:solidFill>
            <a:miter lim="800000"/>
            <a:headEnd/>
            <a:tailEnd/>
          </a:ln>
        </p:spPr>
        <p:txBody>
          <a:bodyPr>
            <a:spAutoFit/>
          </a:bodyPr>
          <a:lstStyle/>
          <a:p>
            <a:pPr algn="ctr">
              <a:spcBef>
                <a:spcPct val="50000"/>
              </a:spcBef>
            </a:pPr>
            <a:r>
              <a:rPr lang="en-US" sz="2200" b="0">
                <a:solidFill>
                  <a:schemeClr val="bg1"/>
                </a:solidFill>
                <a:latin typeface="Times New Roman" pitchFamily="18" charset="0"/>
              </a:rPr>
              <a:t>derivations</a:t>
            </a:r>
          </a:p>
        </p:txBody>
      </p:sp>
      <p:sp>
        <p:nvSpPr>
          <p:cNvPr id="169999" name="Line 15"/>
          <p:cNvSpPr>
            <a:spLocks noChangeShapeType="1"/>
          </p:cNvSpPr>
          <p:nvPr/>
        </p:nvSpPr>
        <p:spPr bwMode="auto">
          <a:xfrm flipH="1">
            <a:off x="6329363" y="3079750"/>
            <a:ext cx="0" cy="304800"/>
          </a:xfrm>
          <a:prstGeom prst="line">
            <a:avLst/>
          </a:prstGeom>
          <a:noFill/>
          <a:ln w="9525">
            <a:solidFill>
              <a:srgbClr val="FF3300"/>
            </a:solidFill>
            <a:miter lim="800000"/>
            <a:headEnd/>
            <a:tailEnd/>
          </a:ln>
        </p:spPr>
        <p:txBody>
          <a:bodyPr wrap="none"/>
          <a:lstStyle/>
          <a:p>
            <a:endParaRPr lang="en-US"/>
          </a:p>
        </p:txBody>
      </p:sp>
      <p:sp>
        <p:nvSpPr>
          <p:cNvPr id="170000" name="Line 16"/>
          <p:cNvSpPr>
            <a:spLocks noChangeShapeType="1"/>
          </p:cNvSpPr>
          <p:nvPr/>
        </p:nvSpPr>
        <p:spPr bwMode="auto">
          <a:xfrm flipH="1">
            <a:off x="5567363" y="3079750"/>
            <a:ext cx="304800" cy="990600"/>
          </a:xfrm>
          <a:prstGeom prst="line">
            <a:avLst/>
          </a:prstGeom>
          <a:noFill/>
          <a:ln w="9525">
            <a:solidFill>
              <a:srgbClr val="FF3300"/>
            </a:solidFill>
            <a:miter lim="800000"/>
            <a:headEnd/>
            <a:tailEnd/>
          </a:ln>
        </p:spPr>
        <p:txBody>
          <a:bodyPr wrap="none"/>
          <a:lstStyle/>
          <a:p>
            <a:endParaRPr lang="en-US"/>
          </a:p>
        </p:txBody>
      </p:sp>
      <p:sp>
        <p:nvSpPr>
          <p:cNvPr id="170001" name="Line 17"/>
          <p:cNvSpPr>
            <a:spLocks noChangeShapeType="1"/>
          </p:cNvSpPr>
          <p:nvPr/>
        </p:nvSpPr>
        <p:spPr bwMode="auto">
          <a:xfrm>
            <a:off x="7015163" y="3079750"/>
            <a:ext cx="381000" cy="990600"/>
          </a:xfrm>
          <a:prstGeom prst="line">
            <a:avLst/>
          </a:prstGeom>
          <a:noFill/>
          <a:ln w="9525">
            <a:solidFill>
              <a:srgbClr val="FF3300"/>
            </a:solidFill>
            <a:miter lim="800000"/>
            <a:headEnd/>
            <a:tailEnd/>
          </a:ln>
        </p:spPr>
        <p:txBody>
          <a:bodyPr wrap="none"/>
          <a:lstStyle/>
          <a:p>
            <a:endParaRPr lang="en-US"/>
          </a:p>
        </p:txBody>
      </p:sp>
      <p:sp>
        <p:nvSpPr>
          <p:cNvPr id="170002" name="Line 18"/>
          <p:cNvSpPr>
            <a:spLocks noChangeShapeType="1"/>
          </p:cNvSpPr>
          <p:nvPr/>
        </p:nvSpPr>
        <p:spPr bwMode="auto">
          <a:xfrm flipH="1">
            <a:off x="6938963" y="4527550"/>
            <a:ext cx="685800" cy="457200"/>
          </a:xfrm>
          <a:prstGeom prst="line">
            <a:avLst/>
          </a:prstGeom>
          <a:noFill/>
          <a:ln w="9525">
            <a:solidFill>
              <a:srgbClr val="FF3300"/>
            </a:solidFill>
            <a:miter lim="800000"/>
            <a:headEnd/>
            <a:tailEnd/>
          </a:ln>
        </p:spPr>
        <p:txBody>
          <a:bodyPr wrap="none"/>
          <a:lstStyle/>
          <a:p>
            <a:endParaRPr lang="en-US"/>
          </a:p>
        </p:txBody>
      </p:sp>
      <p:sp>
        <p:nvSpPr>
          <p:cNvPr id="170003" name="Line 19"/>
          <p:cNvSpPr>
            <a:spLocks noChangeShapeType="1"/>
          </p:cNvSpPr>
          <p:nvPr/>
        </p:nvSpPr>
        <p:spPr bwMode="auto">
          <a:xfrm>
            <a:off x="7624763" y="4527550"/>
            <a:ext cx="0" cy="990600"/>
          </a:xfrm>
          <a:prstGeom prst="line">
            <a:avLst/>
          </a:prstGeom>
          <a:noFill/>
          <a:ln w="9525">
            <a:solidFill>
              <a:srgbClr val="FF3300"/>
            </a:solidFill>
            <a:miter lim="800000"/>
            <a:headEnd/>
            <a:tailEnd/>
          </a:ln>
        </p:spPr>
        <p:txBody>
          <a:bodyPr wrap="none"/>
          <a:lstStyle/>
          <a:p>
            <a:endParaRPr lang="en-US"/>
          </a:p>
        </p:txBody>
      </p:sp>
      <p:sp>
        <p:nvSpPr>
          <p:cNvPr id="170004" name="Line 20"/>
          <p:cNvSpPr>
            <a:spLocks noChangeShapeType="1"/>
          </p:cNvSpPr>
          <p:nvPr/>
        </p:nvSpPr>
        <p:spPr bwMode="auto">
          <a:xfrm>
            <a:off x="4348163" y="1936750"/>
            <a:ext cx="1905000" cy="685800"/>
          </a:xfrm>
          <a:prstGeom prst="line">
            <a:avLst/>
          </a:prstGeom>
          <a:noFill/>
          <a:ln w="9525">
            <a:solidFill>
              <a:srgbClr val="FF3300"/>
            </a:solidFill>
            <a:miter lim="800000"/>
            <a:headEnd/>
            <a:tailEnd/>
          </a:ln>
        </p:spPr>
        <p:txBody>
          <a:bodyPr wrap="none"/>
          <a:lstStyle/>
          <a:p>
            <a:endParaRPr lang="en-US"/>
          </a:p>
        </p:txBody>
      </p:sp>
      <p:sp>
        <p:nvSpPr>
          <p:cNvPr id="170005" name="Line 21"/>
          <p:cNvSpPr>
            <a:spLocks noChangeShapeType="1"/>
          </p:cNvSpPr>
          <p:nvPr/>
        </p:nvSpPr>
        <p:spPr bwMode="auto">
          <a:xfrm>
            <a:off x="1604963" y="3917950"/>
            <a:ext cx="0" cy="457200"/>
          </a:xfrm>
          <a:prstGeom prst="line">
            <a:avLst/>
          </a:prstGeom>
          <a:noFill/>
          <a:ln w="9525">
            <a:solidFill>
              <a:srgbClr val="FF3300"/>
            </a:solidFill>
            <a:miter lim="800000"/>
            <a:headEnd/>
            <a:tailEnd/>
          </a:ln>
        </p:spPr>
        <p:txBody>
          <a:bodyPr wrap="none"/>
          <a:lstStyle/>
          <a:p>
            <a:endParaRPr lang="en-US"/>
          </a:p>
        </p:txBody>
      </p:sp>
      <p:sp>
        <p:nvSpPr>
          <p:cNvPr id="170006" name="Rectangle 22"/>
          <p:cNvSpPr>
            <a:spLocks noChangeArrowheads="1"/>
          </p:cNvSpPr>
          <p:nvPr/>
        </p:nvSpPr>
        <p:spPr bwMode="auto">
          <a:xfrm>
            <a:off x="766763" y="4375150"/>
            <a:ext cx="1981200" cy="685800"/>
          </a:xfrm>
          <a:prstGeom prst="rect">
            <a:avLst/>
          </a:prstGeom>
          <a:solidFill>
            <a:schemeClr val="accent1"/>
          </a:solidFill>
          <a:ln w="9525">
            <a:solidFill>
              <a:schemeClr val="tx1"/>
            </a:solidFill>
            <a:miter lim="800000"/>
            <a:headEnd/>
            <a:tailEnd/>
          </a:ln>
        </p:spPr>
        <p:txBody>
          <a:bodyPr wrap="none" anchor="ctr"/>
          <a:lstStyle/>
          <a:p>
            <a:pPr algn="ctr"/>
            <a:r>
              <a:rPr lang="en-US" sz="2200" b="0">
                <a:solidFill>
                  <a:schemeClr val="bg1"/>
                </a:solidFill>
                <a:latin typeface="Times New Roman" pitchFamily="18" charset="0"/>
              </a:rPr>
              <a:t>base words </a:t>
            </a:r>
          </a:p>
          <a:p>
            <a:pPr algn="ctr"/>
            <a:r>
              <a:rPr lang="en-US" sz="2200" b="0">
                <a:solidFill>
                  <a:schemeClr val="bg1"/>
                </a:solidFill>
                <a:latin typeface="Times New Roman" pitchFamily="18" charset="0"/>
              </a:rPr>
              <a:t>and compounds</a:t>
            </a:r>
          </a:p>
        </p:txBody>
      </p:sp>
      <p:sp>
        <p:nvSpPr>
          <p:cNvPr id="170007" name="Line 23"/>
          <p:cNvSpPr>
            <a:spLocks noChangeShapeType="1"/>
          </p:cNvSpPr>
          <p:nvPr/>
        </p:nvSpPr>
        <p:spPr bwMode="auto">
          <a:xfrm>
            <a:off x="3738563" y="3917950"/>
            <a:ext cx="0" cy="457200"/>
          </a:xfrm>
          <a:prstGeom prst="line">
            <a:avLst/>
          </a:prstGeom>
          <a:noFill/>
          <a:ln w="9525">
            <a:solidFill>
              <a:srgbClr val="FF3300"/>
            </a:solidFill>
            <a:miter lim="800000"/>
            <a:headEnd/>
            <a:tailEnd/>
          </a:ln>
        </p:spPr>
        <p:txBody>
          <a:bodyPr wrap="none"/>
          <a:lstStyle/>
          <a:p>
            <a:endParaRPr lang="en-US"/>
          </a:p>
        </p:txBody>
      </p:sp>
      <p:sp>
        <p:nvSpPr>
          <p:cNvPr id="170008" name="Rectangle 24"/>
          <p:cNvSpPr>
            <a:spLocks noChangeArrowheads="1"/>
          </p:cNvSpPr>
          <p:nvPr/>
        </p:nvSpPr>
        <p:spPr bwMode="auto">
          <a:xfrm>
            <a:off x="2900363" y="4375150"/>
            <a:ext cx="1676400" cy="685800"/>
          </a:xfrm>
          <a:prstGeom prst="rect">
            <a:avLst/>
          </a:prstGeom>
          <a:solidFill>
            <a:schemeClr val="accent1"/>
          </a:solidFill>
          <a:ln w="9525">
            <a:solidFill>
              <a:schemeClr val="tx1"/>
            </a:solidFill>
            <a:miter lim="800000"/>
            <a:headEnd/>
            <a:tailEnd/>
          </a:ln>
        </p:spPr>
        <p:txBody>
          <a:bodyPr wrap="none" anchor="ctr"/>
          <a:lstStyle/>
          <a:p>
            <a:pPr algn="ctr"/>
            <a:r>
              <a:rPr lang="en-US" sz="2200" b="0">
                <a:solidFill>
                  <a:schemeClr val="bg1"/>
                </a:solidFill>
                <a:latin typeface="Times New Roman" pitchFamily="18" charset="0"/>
              </a:rPr>
              <a:t>grammatical </a:t>
            </a:r>
          </a:p>
          <a:p>
            <a:pPr algn="ctr"/>
            <a:r>
              <a:rPr lang="en-US" sz="2200" b="0">
                <a:solidFill>
                  <a:schemeClr val="bg1"/>
                </a:solidFill>
                <a:latin typeface="Times New Roman" pitchFamily="18" charset="0"/>
              </a:rPr>
              <a:t>glue words</a:t>
            </a:r>
          </a:p>
        </p:txBody>
      </p:sp>
      <p:sp>
        <p:nvSpPr>
          <p:cNvPr id="1000474" name="AutoShape 26"/>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7010" name="Rectangle 2"/>
          <p:cNvSpPr>
            <a:spLocks noGrp="1" noChangeArrowheads="1"/>
          </p:cNvSpPr>
          <p:nvPr>
            <p:ph type="title"/>
          </p:nvPr>
        </p:nvSpPr>
        <p:spPr>
          <a:xfrm>
            <a:off x="14288" y="0"/>
            <a:ext cx="5105400" cy="557213"/>
          </a:xfrm>
        </p:spPr>
        <p:txBody>
          <a:bodyPr/>
          <a:lstStyle/>
          <a:p>
            <a:pPr eaLnBrk="1" hangingPunct="1">
              <a:defRPr/>
            </a:pPr>
            <a:r>
              <a:rPr lang="en-US" sz="2800" b="1" smtClean="0"/>
              <a:t>Free and Bound Morphemes</a:t>
            </a:r>
          </a:p>
        </p:txBody>
      </p:sp>
      <p:sp>
        <p:nvSpPr>
          <p:cNvPr id="171011" name="Rectangle 3"/>
          <p:cNvSpPr>
            <a:spLocks noGrp="1" noChangeArrowheads="1"/>
          </p:cNvSpPr>
          <p:nvPr>
            <p:ph type="body" sz="half" idx="1"/>
          </p:nvPr>
        </p:nvSpPr>
        <p:spPr>
          <a:xfrm>
            <a:off x="392113" y="1470025"/>
            <a:ext cx="3954462" cy="4386263"/>
          </a:xfrm>
          <a:ln>
            <a:solidFill>
              <a:schemeClr val="bg2"/>
            </a:solidFill>
          </a:ln>
        </p:spPr>
        <p:txBody>
          <a:bodyPr/>
          <a:lstStyle/>
          <a:p>
            <a:pPr marL="171450" indent="0" algn="ctr" eaLnBrk="1" hangingPunct="1">
              <a:buFontTx/>
              <a:buNone/>
              <a:tabLst>
                <a:tab pos="566738" algn="l"/>
              </a:tabLst>
            </a:pPr>
            <a:r>
              <a:rPr lang="en-US" sz="2400" b="1" u="sng" smtClean="0">
                <a:solidFill>
                  <a:srgbClr val="CC3300"/>
                </a:solidFill>
              </a:rPr>
              <a:t>Free Morphemes</a:t>
            </a:r>
          </a:p>
          <a:p>
            <a:pPr marL="171450" indent="0" algn="ctr" eaLnBrk="1" hangingPunct="1">
              <a:buFontTx/>
              <a:buNone/>
              <a:tabLst>
                <a:tab pos="566738" algn="l"/>
              </a:tabLst>
            </a:pPr>
            <a:endParaRPr lang="en-US" sz="2400" b="1" u="sng" smtClean="0">
              <a:solidFill>
                <a:srgbClr val="CC3300"/>
              </a:solidFill>
            </a:endParaRPr>
          </a:p>
          <a:p>
            <a:pPr marL="171450" indent="0" eaLnBrk="1" hangingPunct="1">
              <a:buFontTx/>
              <a:buNone/>
              <a:tabLst>
                <a:tab pos="566738" algn="l"/>
              </a:tabLst>
            </a:pPr>
            <a:r>
              <a:rPr lang="en-US" sz="2000" smtClean="0">
                <a:solidFill>
                  <a:srgbClr val="CC3300"/>
                </a:solidFill>
              </a:rPr>
              <a:t>Base words that </a:t>
            </a:r>
            <a:r>
              <a:rPr lang="en-US" sz="2000" u="sng" smtClean="0">
                <a:solidFill>
                  <a:srgbClr val="CC3300"/>
                </a:solidFill>
              </a:rPr>
              <a:t>stand alone</a:t>
            </a:r>
            <a:r>
              <a:rPr lang="en-US" sz="2000" smtClean="0">
                <a:solidFill>
                  <a:srgbClr val="CC3300"/>
                </a:solidFill>
              </a:rPr>
              <a:t> without another morpheme:</a:t>
            </a:r>
          </a:p>
          <a:p>
            <a:pPr marL="171450" indent="0" eaLnBrk="1" hangingPunct="1">
              <a:buFontTx/>
              <a:buNone/>
              <a:tabLst>
                <a:tab pos="566738" algn="l"/>
              </a:tabLst>
            </a:pPr>
            <a:r>
              <a:rPr lang="en-US" sz="2000" b="1" smtClean="0">
                <a:solidFill>
                  <a:srgbClr val="CC3300"/>
                </a:solidFill>
              </a:rPr>
              <a:t>		people</a:t>
            </a:r>
            <a:r>
              <a:rPr lang="en-US" sz="2000" i="1" smtClean="0">
                <a:solidFill>
                  <a:srgbClr val="CC3300"/>
                </a:solidFill>
              </a:rPr>
              <a:t>, </a:t>
            </a:r>
            <a:r>
              <a:rPr lang="en-US" sz="2000" b="1" smtClean="0">
                <a:solidFill>
                  <a:srgbClr val="CC3300"/>
                </a:solidFill>
              </a:rPr>
              <a:t>coffee</a:t>
            </a:r>
          </a:p>
          <a:p>
            <a:pPr marL="171450" indent="0" eaLnBrk="1" hangingPunct="1">
              <a:buFontTx/>
              <a:buNone/>
              <a:tabLst>
                <a:tab pos="566738" algn="l"/>
              </a:tabLst>
            </a:pPr>
            <a:endParaRPr lang="en-US" sz="2000" b="1" smtClean="0">
              <a:solidFill>
                <a:srgbClr val="CC3300"/>
              </a:solidFill>
            </a:endParaRPr>
          </a:p>
          <a:p>
            <a:pPr marL="171450" indent="0" eaLnBrk="1" hangingPunct="1">
              <a:buFontTx/>
              <a:buNone/>
              <a:tabLst>
                <a:tab pos="566738" algn="l"/>
              </a:tabLst>
            </a:pPr>
            <a:r>
              <a:rPr lang="en-US" sz="2000" smtClean="0">
                <a:solidFill>
                  <a:srgbClr val="CC3300"/>
                </a:solidFill>
              </a:rPr>
              <a:t>A compound is two free morphemes combined into one word: </a:t>
            </a:r>
          </a:p>
          <a:p>
            <a:pPr marL="171450" indent="0" eaLnBrk="1" hangingPunct="1">
              <a:spcBef>
                <a:spcPct val="30000"/>
              </a:spcBef>
              <a:buFontTx/>
              <a:buNone/>
              <a:tabLst>
                <a:tab pos="566738" algn="l"/>
              </a:tabLst>
            </a:pPr>
            <a:r>
              <a:rPr lang="en-US" sz="2000" b="1" smtClean="0">
                <a:solidFill>
                  <a:srgbClr val="CC3300"/>
                </a:solidFill>
              </a:rPr>
              <a:t>	daylight</a:t>
            </a:r>
            <a:r>
              <a:rPr lang="en-US" sz="2000" smtClean="0">
                <a:solidFill>
                  <a:srgbClr val="CC3300"/>
                </a:solidFill>
              </a:rPr>
              <a:t>, </a:t>
            </a:r>
            <a:r>
              <a:rPr lang="en-US" sz="2000" b="1" smtClean="0">
                <a:solidFill>
                  <a:srgbClr val="CC3300"/>
                </a:solidFill>
              </a:rPr>
              <a:t>firefighter</a:t>
            </a:r>
          </a:p>
        </p:txBody>
      </p:sp>
      <p:sp>
        <p:nvSpPr>
          <p:cNvPr id="171012" name="Rectangle 4"/>
          <p:cNvSpPr>
            <a:spLocks noGrp="1" noChangeArrowheads="1"/>
          </p:cNvSpPr>
          <p:nvPr>
            <p:ph type="body" sz="half" idx="2"/>
          </p:nvPr>
        </p:nvSpPr>
        <p:spPr>
          <a:xfrm>
            <a:off x="4637088" y="1470025"/>
            <a:ext cx="3984625" cy="4386263"/>
          </a:xfrm>
          <a:ln>
            <a:solidFill>
              <a:schemeClr val="bg2"/>
            </a:solidFill>
          </a:ln>
        </p:spPr>
        <p:txBody>
          <a:bodyPr/>
          <a:lstStyle/>
          <a:p>
            <a:pPr marL="231775" indent="0" algn="ctr" eaLnBrk="1" hangingPunct="1">
              <a:buFontTx/>
              <a:buNone/>
            </a:pPr>
            <a:r>
              <a:rPr lang="en-US" sz="2400" b="1" u="sng" smtClean="0">
                <a:solidFill>
                  <a:srgbClr val="CC3300"/>
                </a:solidFill>
              </a:rPr>
              <a:t>Bound Morphemes</a:t>
            </a:r>
          </a:p>
          <a:p>
            <a:pPr marL="231775" indent="0" algn="ctr" eaLnBrk="1" hangingPunct="1">
              <a:buFontTx/>
              <a:buNone/>
            </a:pPr>
            <a:endParaRPr lang="en-US" sz="2400" b="1" u="sng" smtClean="0">
              <a:solidFill>
                <a:srgbClr val="CC3300"/>
              </a:solidFill>
            </a:endParaRPr>
          </a:p>
          <a:p>
            <a:pPr marL="231775" indent="0" eaLnBrk="1" hangingPunct="1">
              <a:buFontTx/>
              <a:buNone/>
            </a:pPr>
            <a:r>
              <a:rPr lang="en-US" sz="2000" smtClean="0">
                <a:solidFill>
                  <a:srgbClr val="CC3300"/>
                </a:solidFill>
              </a:rPr>
              <a:t>Prefixes, roots, suffixes, and combining forms: </a:t>
            </a:r>
          </a:p>
          <a:p>
            <a:pPr marL="231775" indent="0" eaLnBrk="1" hangingPunct="1">
              <a:buFontTx/>
              <a:buNone/>
            </a:pPr>
            <a:r>
              <a:rPr lang="en-US" sz="2000" smtClean="0">
                <a:solidFill>
                  <a:srgbClr val="CC3300"/>
                </a:solidFill>
              </a:rPr>
              <a:t>	</a:t>
            </a:r>
            <a:r>
              <a:rPr lang="en-US" sz="2000" b="1" smtClean="0">
                <a:solidFill>
                  <a:srgbClr val="CC3300"/>
                </a:solidFill>
              </a:rPr>
              <a:t>un</a:t>
            </a:r>
            <a:r>
              <a:rPr lang="en-US" sz="2000" smtClean="0">
                <a:solidFill>
                  <a:srgbClr val="CC3300"/>
                </a:solidFill>
              </a:rPr>
              <a:t>-</a:t>
            </a:r>
            <a:r>
              <a:rPr lang="en-US" sz="2000" b="1" smtClean="0">
                <a:solidFill>
                  <a:srgbClr val="CC3300"/>
                </a:solidFill>
              </a:rPr>
              <a:t>re</a:t>
            </a:r>
            <a:r>
              <a:rPr lang="en-US" sz="2000" smtClean="0">
                <a:solidFill>
                  <a:srgbClr val="CC3300"/>
                </a:solidFill>
              </a:rPr>
              <a:t>-</a:t>
            </a:r>
            <a:r>
              <a:rPr lang="en-US" sz="2000" b="1" smtClean="0">
                <a:solidFill>
                  <a:srgbClr val="CC3300"/>
                </a:solidFill>
              </a:rPr>
              <a:t>pen</a:t>
            </a:r>
            <a:r>
              <a:rPr lang="en-US" sz="2000" smtClean="0">
                <a:solidFill>
                  <a:srgbClr val="CC3300"/>
                </a:solidFill>
              </a:rPr>
              <a:t>-</a:t>
            </a:r>
            <a:r>
              <a:rPr lang="en-US" sz="2000" b="1" smtClean="0">
                <a:solidFill>
                  <a:srgbClr val="CC3300"/>
                </a:solidFill>
              </a:rPr>
              <a:t>tent</a:t>
            </a:r>
          </a:p>
          <a:p>
            <a:pPr marL="231775" indent="0" eaLnBrk="1" hangingPunct="1">
              <a:buFontTx/>
              <a:buNone/>
            </a:pPr>
            <a:endParaRPr lang="en-US" sz="2000" smtClean="0">
              <a:solidFill>
                <a:srgbClr val="CC3300"/>
              </a:solidFill>
            </a:endParaRPr>
          </a:p>
          <a:p>
            <a:pPr marL="231775" indent="0" eaLnBrk="1" hangingPunct="1">
              <a:buFontTx/>
              <a:buNone/>
            </a:pPr>
            <a:r>
              <a:rPr lang="en-US" sz="2000" smtClean="0">
                <a:solidFill>
                  <a:srgbClr val="CC3300"/>
                </a:solidFill>
              </a:rPr>
              <a:t>Bound morphemes must be in combination with other morphemes to make a word. They can’t stand alone.</a:t>
            </a:r>
          </a:p>
        </p:txBody>
      </p:sp>
      <p:sp>
        <p:nvSpPr>
          <p:cNvPr id="171013" name="Text Box 6"/>
          <p:cNvSpPr txBox="1">
            <a:spLocks noChangeArrowheads="1"/>
          </p:cNvSpPr>
          <p:nvPr/>
        </p:nvSpPr>
        <p:spPr bwMode="auto">
          <a:xfrm>
            <a:off x="8375650" y="6583363"/>
            <a:ext cx="782638"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pp. 65-66</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3938" name="Rectangle 2"/>
          <p:cNvSpPr>
            <a:spLocks noGrp="1" noChangeArrowheads="1"/>
          </p:cNvSpPr>
          <p:nvPr>
            <p:ph type="title"/>
          </p:nvPr>
        </p:nvSpPr>
        <p:spPr>
          <a:xfrm>
            <a:off x="0" y="0"/>
            <a:ext cx="3048000" cy="630238"/>
          </a:xfrm>
        </p:spPr>
        <p:txBody>
          <a:bodyPr/>
          <a:lstStyle/>
          <a:p>
            <a:pPr eaLnBrk="1" hangingPunct="1">
              <a:defRPr/>
            </a:pPr>
            <a:r>
              <a:rPr lang="en-US" sz="2800" b="1" smtClean="0"/>
              <a:t>What to Teach?</a:t>
            </a:r>
          </a:p>
        </p:txBody>
      </p:sp>
      <p:sp>
        <p:nvSpPr>
          <p:cNvPr id="172035" name="Rectangle 3"/>
          <p:cNvSpPr>
            <a:spLocks noGrp="1" noChangeArrowheads="1"/>
          </p:cNvSpPr>
          <p:nvPr>
            <p:ph type="body" idx="1"/>
          </p:nvPr>
        </p:nvSpPr>
        <p:spPr>
          <a:xfrm>
            <a:off x="690563" y="1357313"/>
            <a:ext cx="7924800" cy="5221287"/>
          </a:xfrm>
        </p:spPr>
        <p:txBody>
          <a:bodyPr/>
          <a:lstStyle/>
          <a:p>
            <a:pPr eaLnBrk="1" hangingPunct="1">
              <a:lnSpc>
                <a:spcPct val="80000"/>
              </a:lnSpc>
              <a:buSzTx/>
            </a:pPr>
            <a:r>
              <a:rPr lang="en-US" sz="2400" u="sng" smtClean="0"/>
              <a:t>Most common prefixes:</a:t>
            </a:r>
          </a:p>
          <a:p>
            <a:pPr eaLnBrk="1" hangingPunct="1">
              <a:lnSpc>
                <a:spcPct val="80000"/>
              </a:lnSpc>
              <a:buSzTx/>
              <a:buFontTx/>
              <a:buNone/>
            </a:pPr>
            <a:r>
              <a:rPr lang="en-US" sz="2400" smtClean="0"/>
              <a:t>	in   un   mis   dis   fore   re   de   pre   a </a:t>
            </a:r>
          </a:p>
          <a:p>
            <a:pPr eaLnBrk="1" hangingPunct="1">
              <a:lnSpc>
                <a:spcPct val="80000"/>
              </a:lnSpc>
              <a:buSzTx/>
            </a:pPr>
            <a:endParaRPr lang="en-US" sz="2400" smtClean="0"/>
          </a:p>
          <a:p>
            <a:pPr eaLnBrk="1" hangingPunct="1">
              <a:lnSpc>
                <a:spcPct val="80000"/>
              </a:lnSpc>
              <a:buSzTx/>
            </a:pPr>
            <a:r>
              <a:rPr lang="en-US" sz="2400" u="sng" smtClean="0"/>
              <a:t>Most common roots</a:t>
            </a:r>
            <a:r>
              <a:rPr lang="en-US" sz="2400" smtClean="0"/>
              <a:t>:</a:t>
            </a:r>
          </a:p>
          <a:p>
            <a:pPr eaLnBrk="1" hangingPunct="1">
              <a:lnSpc>
                <a:spcPct val="80000"/>
              </a:lnSpc>
              <a:buSzTx/>
              <a:buFontTx/>
              <a:buNone/>
            </a:pPr>
            <a:r>
              <a:rPr lang="en-US" sz="2400" smtClean="0"/>
              <a:t>	duct   fic   fer   tent   tend   tens   mit   miss   cap   ceit   ceive   cep   cept   cip   ten   tain   tim   sist   sta   stat   stit   pon   pose   pound   plic   ply   graph   ology</a:t>
            </a:r>
          </a:p>
          <a:p>
            <a:pPr eaLnBrk="1" hangingPunct="1">
              <a:lnSpc>
                <a:spcPct val="80000"/>
              </a:lnSpc>
              <a:buSzTx/>
              <a:buFontTx/>
              <a:buNone/>
            </a:pPr>
            <a:r>
              <a:rPr lang="en-US" sz="2400" smtClean="0"/>
              <a:t>	</a:t>
            </a:r>
            <a:r>
              <a:rPr lang="en-US" sz="2000" smtClean="0"/>
              <a:t>(these roots account for more than 100,000 multisyllable words)</a:t>
            </a:r>
          </a:p>
          <a:p>
            <a:pPr eaLnBrk="1" hangingPunct="1">
              <a:lnSpc>
                <a:spcPct val="80000"/>
              </a:lnSpc>
              <a:buSzTx/>
            </a:pPr>
            <a:endParaRPr lang="en-US" sz="2400" smtClean="0"/>
          </a:p>
          <a:p>
            <a:pPr eaLnBrk="1" hangingPunct="1">
              <a:lnSpc>
                <a:spcPct val="80000"/>
              </a:lnSpc>
              <a:buSzTx/>
            </a:pPr>
            <a:r>
              <a:rPr lang="en-US" sz="2400" u="sng" smtClean="0"/>
              <a:t>Most common suffixes</a:t>
            </a:r>
            <a:r>
              <a:rPr lang="en-US" sz="2400" smtClean="0"/>
              <a:t>:</a:t>
            </a:r>
          </a:p>
          <a:p>
            <a:pPr eaLnBrk="1" hangingPunct="1">
              <a:lnSpc>
                <a:spcPct val="80000"/>
              </a:lnSpc>
              <a:buSzTx/>
              <a:buFontTx/>
              <a:buNone/>
            </a:pPr>
            <a:r>
              <a:rPr lang="en-US" sz="2400" smtClean="0"/>
              <a:t>	hood   ion   ship   y   s   es   ed   ing    er   or   ible   able</a:t>
            </a:r>
          </a:p>
          <a:p>
            <a:pPr eaLnBrk="1" hangingPunct="1">
              <a:lnSpc>
                <a:spcPct val="80000"/>
              </a:lnSpc>
              <a:buSzTx/>
              <a:buFontTx/>
              <a:buNone/>
            </a:pPr>
            <a:endParaRPr lang="en-US" sz="2400" smtClean="0"/>
          </a:p>
          <a:p>
            <a:pPr eaLnBrk="1" hangingPunct="1">
              <a:lnSpc>
                <a:spcPct val="80000"/>
              </a:lnSpc>
              <a:buFontTx/>
              <a:buNone/>
            </a:pPr>
            <a:r>
              <a:rPr lang="en-US" sz="1400" smtClean="0"/>
              <a:t>	From Henry, M. (2003). </a:t>
            </a:r>
            <a:r>
              <a:rPr lang="en-US" sz="1400" i="1" smtClean="0"/>
              <a:t>Unlocking Literacy</a:t>
            </a:r>
            <a:r>
              <a:rPr lang="en-US" sz="1400" smtClean="0"/>
              <a:t>. Baltimore, MD: Brooks Publishing Company.</a:t>
            </a:r>
          </a:p>
        </p:txBody>
      </p:sp>
      <p:sp>
        <p:nvSpPr>
          <p:cNvPr id="1063940" name="AutoShape 4"/>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34" name="Rectangle 2"/>
          <p:cNvSpPr>
            <a:spLocks noGrp="1" noChangeArrowheads="1"/>
          </p:cNvSpPr>
          <p:nvPr>
            <p:ph type="title"/>
          </p:nvPr>
        </p:nvSpPr>
        <p:spPr>
          <a:xfrm>
            <a:off x="0" y="0"/>
            <a:ext cx="5334000" cy="528638"/>
          </a:xfrm>
        </p:spPr>
        <p:txBody>
          <a:bodyPr/>
          <a:lstStyle/>
          <a:p>
            <a:pPr eaLnBrk="1" hangingPunct="1">
              <a:defRPr/>
            </a:pPr>
            <a:r>
              <a:rPr lang="en-US" sz="2800" b="1" smtClean="0"/>
              <a:t>Historical Layers of English</a:t>
            </a:r>
          </a:p>
        </p:txBody>
      </p:sp>
      <p:graphicFrame>
        <p:nvGraphicFramePr>
          <p:cNvPr id="1016877" name="Group 45"/>
          <p:cNvGraphicFramePr>
            <a:graphicFrameLocks noGrp="1"/>
          </p:cNvGraphicFramePr>
          <p:nvPr>
            <p:ph idx="1"/>
          </p:nvPr>
        </p:nvGraphicFramePr>
        <p:xfrm>
          <a:off x="1382713" y="1176338"/>
          <a:ext cx="6248400" cy="5178172"/>
        </p:xfrm>
        <a:graphic>
          <a:graphicData uri="http://schemas.openxmlformats.org/drawingml/2006/table">
            <a:tbl>
              <a:tblPr/>
              <a:tblGrid>
                <a:gridCol w="2667000"/>
                <a:gridCol w="3581400"/>
              </a:tblGrid>
              <a:tr h="654050">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rgbClr val="993300"/>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Morpheme Structures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197008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Anglo-Saxon</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Layer</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(grades 1–3)</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compounds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inflections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base words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suffixes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odd, high-frequency words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00"/>
                    </a:solidFill>
                  </a:tcPr>
                </a:tc>
              </a:tr>
              <a:tr h="166687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Latin, French</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(Romance)</a:t>
                      </a:r>
                      <a:r>
                        <a:rPr kumimoji="0" lang="en-US" sz="2000" b="1" i="0" u="none" strike="noStrike" cap="none" normalizeH="0" baseline="0" smtClean="0">
                          <a:ln>
                            <a:noFill/>
                          </a:ln>
                          <a:solidFill>
                            <a:srgbClr val="993300"/>
                          </a:solidFill>
                          <a:effectLst/>
                          <a:latin typeface="Arial" charset="0"/>
                        </a:rPr>
                        <a:t> </a:t>
                      </a:r>
                      <a:r>
                        <a:rPr kumimoji="0" lang="en-US" sz="2400" b="1" i="0" u="none" strike="noStrike" cap="none" normalizeH="0" baseline="0" smtClean="0">
                          <a:ln>
                            <a:noFill/>
                          </a:ln>
                          <a:solidFill>
                            <a:srgbClr val="993300"/>
                          </a:solidFill>
                          <a:effectLst/>
                          <a:latin typeface="Arial" charset="0"/>
                        </a:rPr>
                        <a:t>Layer</a:t>
                      </a:r>
                      <a:endParaRPr kumimoji="0" lang="en-US" sz="2000" b="1" i="0" u="none" strike="noStrike" cap="none" normalizeH="0" baseline="0" smtClean="0">
                        <a:ln>
                          <a:noFill/>
                        </a:ln>
                        <a:solidFill>
                          <a:srgbClr val="993300"/>
                        </a:solidFill>
                        <a:effectLst/>
                        <a:latin typeface="Arial" charset="0"/>
                      </a:endParaRP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(grades 4–6)</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prefixes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roots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suffixes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Latin plurals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993300"/>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CC00"/>
                    </a:solidFill>
                  </a:tcPr>
                </a:tc>
              </a:tr>
              <a:tr h="8715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Greek Layer</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(grades 6–8)</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combining forms</a:t>
                      </a:r>
                    </a:p>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993300"/>
                          </a:solidFill>
                          <a:effectLst/>
                          <a:latin typeface="Arial" charset="0"/>
                        </a:rPr>
                        <a:t>plurals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CC00"/>
                    </a:solidFill>
                  </a:tcPr>
                </a:tc>
              </a:tr>
            </a:tbl>
          </a:graphicData>
        </a:graphic>
      </p:graphicFrame>
      <p:sp>
        <p:nvSpPr>
          <p:cNvPr id="173076" name="Text Box 46"/>
          <p:cNvSpPr txBox="1">
            <a:spLocks noChangeArrowheads="1"/>
          </p:cNvSpPr>
          <p:nvPr/>
        </p:nvSpPr>
        <p:spPr bwMode="auto">
          <a:xfrm>
            <a:off x="8621713" y="6583363"/>
            <a:ext cx="522287"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66</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0" y="0"/>
            <a:ext cx="5791200" cy="514350"/>
          </a:xfrm>
        </p:spPr>
        <p:txBody>
          <a:bodyPr/>
          <a:lstStyle/>
          <a:p>
            <a:pPr eaLnBrk="1" hangingPunct="1">
              <a:defRPr/>
            </a:pPr>
            <a:r>
              <a:rPr lang="en-US" sz="2800" b="1" smtClean="0"/>
              <a:t>Two Types of Suffix Morphemes</a:t>
            </a:r>
          </a:p>
        </p:txBody>
      </p:sp>
      <p:sp>
        <p:nvSpPr>
          <p:cNvPr id="174083" name="Rectangle 3"/>
          <p:cNvSpPr>
            <a:spLocks noGrp="1" noChangeArrowheads="1"/>
          </p:cNvSpPr>
          <p:nvPr>
            <p:ph type="body" idx="1"/>
          </p:nvPr>
        </p:nvSpPr>
        <p:spPr>
          <a:xfrm>
            <a:off x="1447800" y="1600200"/>
            <a:ext cx="6629400" cy="4953000"/>
          </a:xfrm>
        </p:spPr>
        <p:txBody>
          <a:bodyPr/>
          <a:lstStyle/>
          <a:p>
            <a:pPr marL="0" indent="0" eaLnBrk="1" hangingPunct="1">
              <a:buFontTx/>
              <a:buNone/>
            </a:pPr>
            <a:r>
              <a:rPr lang="en-US" sz="2000" b="1" u="sng" dirty="0" smtClean="0"/>
              <a:t>inflectional</a:t>
            </a:r>
            <a:r>
              <a:rPr lang="en-US" sz="2000" dirty="0" smtClean="0"/>
              <a:t>: </a:t>
            </a:r>
          </a:p>
          <a:p>
            <a:pPr marL="739775" lvl="1" indent="-396875" eaLnBrk="1" hangingPunct="1"/>
            <a:r>
              <a:rPr lang="en-US" sz="2000" dirty="0" smtClean="0"/>
              <a:t>learned early</a:t>
            </a:r>
          </a:p>
          <a:p>
            <a:pPr marL="739775" lvl="1" indent="-396875" eaLnBrk="1" hangingPunct="1"/>
            <a:r>
              <a:rPr lang="en-US" sz="2000" dirty="0" smtClean="0"/>
              <a:t>do not change a word’s part of speech</a:t>
            </a:r>
          </a:p>
          <a:p>
            <a:pPr marL="739775" lvl="1" indent="-396875" eaLnBrk="1" hangingPunct="1"/>
            <a:r>
              <a:rPr lang="en-US" sz="2000" dirty="0" smtClean="0"/>
              <a:t>a fixed set or class of words</a:t>
            </a:r>
          </a:p>
          <a:p>
            <a:pPr marL="739775" lvl="1" indent="-396875" eaLnBrk="1" hangingPunct="1"/>
            <a:r>
              <a:rPr lang="en-US" sz="2000" dirty="0" smtClean="0"/>
              <a:t>change tense, number, and degree (</a:t>
            </a:r>
            <a:r>
              <a:rPr lang="en-US" sz="2000" b="1" dirty="0" smtClean="0"/>
              <a:t>-</a:t>
            </a:r>
            <a:r>
              <a:rPr lang="en-US" sz="2000" b="1" dirty="0" err="1" smtClean="0"/>
              <a:t>ed</a:t>
            </a:r>
            <a:r>
              <a:rPr lang="en-US" sz="2000" dirty="0" smtClean="0"/>
              <a:t>, </a:t>
            </a:r>
            <a:r>
              <a:rPr lang="en-US" sz="2000" b="1" dirty="0" smtClean="0"/>
              <a:t>-s</a:t>
            </a:r>
            <a:r>
              <a:rPr lang="en-US" sz="2000" dirty="0" smtClean="0"/>
              <a:t>, </a:t>
            </a:r>
            <a:r>
              <a:rPr lang="en-US" sz="2000" b="1" dirty="0" smtClean="0"/>
              <a:t>-</a:t>
            </a:r>
            <a:r>
              <a:rPr lang="en-US" sz="2000" b="1" dirty="0" err="1" smtClean="0"/>
              <a:t>er</a:t>
            </a:r>
            <a:r>
              <a:rPr lang="en-US" sz="2000" dirty="0" smtClean="0"/>
              <a:t>)</a:t>
            </a:r>
          </a:p>
          <a:p>
            <a:pPr marL="0" indent="0" eaLnBrk="1" hangingPunct="1">
              <a:spcBef>
                <a:spcPct val="80000"/>
              </a:spcBef>
              <a:buFontTx/>
              <a:buNone/>
            </a:pPr>
            <a:r>
              <a:rPr lang="en-US" sz="2000" b="1" u="sng" dirty="0" smtClean="0"/>
              <a:t>derivational</a:t>
            </a:r>
            <a:r>
              <a:rPr lang="en-US" sz="2000" dirty="0" smtClean="0"/>
              <a:t>:</a:t>
            </a:r>
          </a:p>
          <a:p>
            <a:pPr marL="739775" lvl="1" indent="-396875" eaLnBrk="1" hangingPunct="1">
              <a:spcBef>
                <a:spcPct val="80000"/>
              </a:spcBef>
            </a:pPr>
            <a:r>
              <a:rPr lang="en-US" sz="2000" dirty="0" smtClean="0"/>
              <a:t>added to a root (usually from Latin)</a:t>
            </a:r>
          </a:p>
          <a:p>
            <a:pPr marL="739775" lvl="1" indent="-396875" eaLnBrk="1" hangingPunct="1">
              <a:spcBef>
                <a:spcPct val="80000"/>
              </a:spcBef>
            </a:pPr>
            <a:r>
              <a:rPr lang="en-US" sz="2000" dirty="0" smtClean="0"/>
              <a:t>mark part of speech or grammatical role (</a:t>
            </a:r>
            <a:r>
              <a:rPr lang="en-US" sz="2000" b="1" dirty="0" smtClean="0"/>
              <a:t>compare</a:t>
            </a:r>
            <a:r>
              <a:rPr lang="en-US" sz="2000" dirty="0" smtClean="0"/>
              <a:t>, </a:t>
            </a:r>
            <a:r>
              <a:rPr lang="en-US" sz="2000" b="1" dirty="0" smtClean="0"/>
              <a:t>comparison</a:t>
            </a:r>
            <a:r>
              <a:rPr lang="en-US" sz="2000" dirty="0" smtClean="0"/>
              <a:t>, </a:t>
            </a:r>
            <a:r>
              <a:rPr lang="en-US" sz="2000" b="1" dirty="0" smtClean="0"/>
              <a:t>comparative</a:t>
            </a:r>
            <a:r>
              <a:rPr lang="en-US" sz="2000" dirty="0" smtClean="0"/>
              <a:t>, </a:t>
            </a:r>
            <a:r>
              <a:rPr lang="en-US" sz="2000" b="1" dirty="0" smtClean="0"/>
              <a:t>comparatively</a:t>
            </a:r>
            <a:r>
              <a:rPr lang="en-US" sz="2000" dirty="0" smtClean="0"/>
              <a:t>)</a:t>
            </a:r>
          </a:p>
        </p:txBody>
      </p:sp>
      <p:sp>
        <p:nvSpPr>
          <p:cNvPr id="61446" name="AutoShape 6"/>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9906" name="Rectangle 2"/>
          <p:cNvSpPr>
            <a:spLocks noGrp="1" noChangeArrowheads="1"/>
          </p:cNvSpPr>
          <p:nvPr>
            <p:ph type="title"/>
          </p:nvPr>
        </p:nvSpPr>
        <p:spPr>
          <a:xfrm>
            <a:off x="0" y="0"/>
            <a:ext cx="4267200" cy="542925"/>
          </a:xfrm>
        </p:spPr>
        <p:txBody>
          <a:bodyPr/>
          <a:lstStyle/>
          <a:p>
            <a:pPr eaLnBrk="1" hangingPunct="1">
              <a:defRPr/>
            </a:pPr>
            <a:r>
              <a:rPr lang="en-US" sz="2800" b="1" smtClean="0"/>
              <a:t> Past Tense Inflections</a:t>
            </a:r>
          </a:p>
        </p:txBody>
      </p:sp>
      <p:graphicFrame>
        <p:nvGraphicFramePr>
          <p:cNvPr id="1019966" name="Group 62"/>
          <p:cNvGraphicFramePr>
            <a:graphicFrameLocks noGrp="1"/>
          </p:cNvGraphicFramePr>
          <p:nvPr>
            <p:ph idx="1"/>
          </p:nvPr>
        </p:nvGraphicFramePr>
        <p:xfrm>
          <a:off x="901700" y="1333500"/>
          <a:ext cx="7239000" cy="4480560"/>
        </p:xfrm>
        <a:graphic>
          <a:graphicData uri="http://schemas.openxmlformats.org/drawingml/2006/table">
            <a:tbl>
              <a:tblPr/>
              <a:tblGrid>
                <a:gridCol w="1447800"/>
                <a:gridCol w="1447800"/>
                <a:gridCol w="1447800"/>
                <a:gridCol w="1371600"/>
                <a:gridCol w="1524000"/>
              </a:tblGrid>
              <a:tr h="609600">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t>
                      </a:r>
                      <a:r>
                        <a:rPr kumimoji="0" lang="en-US" sz="2400" b="1" i="0" u="none" strike="noStrike" cap="none" normalizeH="0" baseline="0" smtClean="0">
                          <a:ln>
                            <a:noFill/>
                          </a:ln>
                          <a:solidFill>
                            <a:schemeClr val="bg1"/>
                          </a:solidFill>
                          <a:effectLst/>
                          <a:latin typeface="Arial" charset="0"/>
                          <a:cs typeface="Arial" charset="0"/>
                        </a:rPr>
                        <a:t>əd/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New syllable?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moved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vowed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stalked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hissed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shifted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mended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75157" name="Text Box 58"/>
          <p:cNvSpPr txBox="1">
            <a:spLocks noChangeArrowheads="1"/>
          </p:cNvSpPr>
          <p:nvPr/>
        </p:nvSpPr>
        <p:spPr bwMode="auto">
          <a:xfrm>
            <a:off x="901700" y="5905500"/>
            <a:ext cx="7315200" cy="457200"/>
          </a:xfrm>
          <a:prstGeom prst="rect">
            <a:avLst/>
          </a:prstGeom>
          <a:noFill/>
          <a:ln w="9525">
            <a:noFill/>
            <a:miter lim="800000"/>
            <a:headEnd/>
            <a:tailEnd/>
          </a:ln>
        </p:spPr>
        <p:txBody>
          <a:bodyPr>
            <a:spAutoFit/>
          </a:bodyPr>
          <a:lstStyle/>
          <a:p>
            <a:pPr algn="ctr">
              <a:spcBef>
                <a:spcPct val="50000"/>
              </a:spcBef>
            </a:pPr>
            <a:r>
              <a:rPr lang="en-US" sz="2400" b="0">
                <a:solidFill>
                  <a:schemeClr val="tx2"/>
                </a:solidFill>
              </a:rPr>
              <a:t>We will check answers on the following slide.</a:t>
            </a:r>
          </a:p>
        </p:txBody>
      </p:sp>
      <p:sp>
        <p:nvSpPr>
          <p:cNvPr id="175158" name="Text Box 60"/>
          <p:cNvSpPr txBox="1">
            <a:spLocks noChangeArrowheads="1"/>
          </p:cNvSpPr>
          <p:nvPr/>
        </p:nvSpPr>
        <p:spPr bwMode="auto">
          <a:xfrm>
            <a:off x="8621713" y="6583363"/>
            <a:ext cx="522287"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67</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2978" name="Rectangle 2"/>
          <p:cNvSpPr>
            <a:spLocks noGrp="1" noChangeArrowheads="1"/>
          </p:cNvSpPr>
          <p:nvPr>
            <p:ph type="title"/>
          </p:nvPr>
        </p:nvSpPr>
        <p:spPr>
          <a:xfrm>
            <a:off x="0" y="0"/>
            <a:ext cx="4267200" cy="630238"/>
          </a:xfrm>
        </p:spPr>
        <p:txBody>
          <a:bodyPr/>
          <a:lstStyle/>
          <a:p>
            <a:pPr eaLnBrk="1" hangingPunct="1">
              <a:defRPr/>
            </a:pPr>
            <a:r>
              <a:rPr lang="en-US" sz="2800" b="1" smtClean="0"/>
              <a:t> Past Tense Inflections</a:t>
            </a:r>
          </a:p>
        </p:txBody>
      </p:sp>
      <p:graphicFrame>
        <p:nvGraphicFramePr>
          <p:cNvPr id="1023032" name="Group 56"/>
          <p:cNvGraphicFramePr>
            <a:graphicFrameLocks noGrp="1"/>
          </p:cNvGraphicFramePr>
          <p:nvPr>
            <p:ph idx="1"/>
          </p:nvPr>
        </p:nvGraphicFramePr>
        <p:xfrm>
          <a:off x="815975" y="1281113"/>
          <a:ext cx="7315200" cy="4480560"/>
        </p:xfrm>
        <a:graphic>
          <a:graphicData uri="http://schemas.openxmlformats.org/drawingml/2006/table">
            <a:tbl>
              <a:tblPr/>
              <a:tblGrid>
                <a:gridCol w="1447800"/>
                <a:gridCol w="1447800"/>
                <a:gridCol w="1447800"/>
                <a:gridCol w="1447800"/>
                <a:gridCol w="1524000"/>
              </a:tblGrid>
              <a:tr h="609600">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t>
                      </a:r>
                      <a:r>
                        <a:rPr kumimoji="0" lang="en-US" sz="2400" b="1" i="0" u="none" strike="noStrike" cap="none" normalizeH="0" baseline="0" smtClean="0">
                          <a:ln>
                            <a:noFill/>
                          </a:ln>
                          <a:solidFill>
                            <a:schemeClr val="bg1"/>
                          </a:solidFill>
                          <a:effectLst/>
                          <a:latin typeface="Arial" charset="0"/>
                          <a:cs typeface="Arial" charset="0"/>
                        </a:rPr>
                        <a:t>əd/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New syllable?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moved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vowed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stalked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hissed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shifted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mended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023030" name="AutoShape 54"/>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We spell by letter pattern</a:t>
            </a:r>
            <a:endParaRPr lang="en-US" sz="4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9122" name="Rectangle 2"/>
          <p:cNvSpPr>
            <a:spLocks noGrp="1" noChangeArrowheads="1"/>
          </p:cNvSpPr>
          <p:nvPr>
            <p:ph type="title"/>
          </p:nvPr>
        </p:nvSpPr>
        <p:spPr>
          <a:xfrm>
            <a:off x="0" y="0"/>
            <a:ext cx="7810500" cy="914400"/>
          </a:xfrm>
        </p:spPr>
        <p:txBody>
          <a:bodyPr/>
          <a:lstStyle/>
          <a:p>
            <a:pPr eaLnBrk="1" hangingPunct="1">
              <a:defRPr/>
            </a:pPr>
            <a:r>
              <a:rPr lang="en-US" sz="2800" b="1" smtClean="0"/>
              <a:t>Exercise 6.2: Identify the Ending Sound(s) of Plurals</a:t>
            </a:r>
          </a:p>
        </p:txBody>
      </p:sp>
      <p:graphicFrame>
        <p:nvGraphicFramePr>
          <p:cNvPr id="1029230" name="Group 110"/>
          <p:cNvGraphicFramePr>
            <a:graphicFrameLocks noGrp="1"/>
          </p:cNvGraphicFramePr>
          <p:nvPr>
            <p:ph sz="half" idx="1"/>
          </p:nvPr>
        </p:nvGraphicFramePr>
        <p:xfrm>
          <a:off x="571500" y="1155700"/>
          <a:ext cx="7772400" cy="3581403"/>
        </p:xfrm>
        <a:graphic>
          <a:graphicData uri="http://schemas.openxmlformats.org/drawingml/2006/table">
            <a:tbl>
              <a:tblPr/>
              <a:tblGrid>
                <a:gridCol w="1676400"/>
                <a:gridCol w="1433513"/>
                <a:gridCol w="1552575"/>
                <a:gridCol w="1557337"/>
                <a:gridCol w="1552575"/>
              </a:tblGrid>
              <a:tr h="82708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dirty="0" smtClean="0">
                        <a:ln>
                          <a:noFill/>
                        </a:ln>
                        <a:solidFill>
                          <a:schemeClr val="bg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/z/</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t>
                      </a:r>
                      <a:r>
                        <a:rPr kumimoji="0" lang="en-US" sz="2400" b="1" i="0" u="none" strike="noStrike" cap="none" normalizeH="0" baseline="0" smtClean="0">
                          <a:ln>
                            <a:noFill/>
                          </a:ln>
                          <a:solidFill>
                            <a:schemeClr val="bg1"/>
                          </a:solidFill>
                          <a:effectLst/>
                          <a:latin typeface="Arial" charset="0"/>
                          <a:cs typeface="Arial" charset="0"/>
                        </a:rPr>
                        <a:t>əz/</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New syllable?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moves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vows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sticks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6037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maps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kisses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pitches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78229" name="Text Box 53"/>
          <p:cNvSpPr txBox="1">
            <a:spLocks noChangeArrowheads="1"/>
          </p:cNvSpPr>
          <p:nvPr/>
        </p:nvSpPr>
        <p:spPr bwMode="auto">
          <a:xfrm>
            <a:off x="866775" y="6086475"/>
            <a:ext cx="7315200" cy="457200"/>
          </a:xfrm>
          <a:prstGeom prst="rect">
            <a:avLst/>
          </a:prstGeom>
          <a:noFill/>
          <a:ln w="9525">
            <a:noFill/>
            <a:miter lim="800000"/>
            <a:headEnd/>
            <a:tailEnd/>
          </a:ln>
        </p:spPr>
        <p:txBody>
          <a:bodyPr>
            <a:spAutoFit/>
          </a:bodyPr>
          <a:lstStyle/>
          <a:p>
            <a:pPr algn="ctr">
              <a:spcBef>
                <a:spcPct val="50000"/>
              </a:spcBef>
            </a:pPr>
            <a:r>
              <a:rPr lang="en-US" sz="2400" b="0">
                <a:solidFill>
                  <a:schemeClr val="tx2"/>
                </a:solidFill>
              </a:rPr>
              <a:t>We will check answers on the following slide.</a:t>
            </a:r>
          </a:p>
        </p:txBody>
      </p:sp>
      <p:graphicFrame>
        <p:nvGraphicFramePr>
          <p:cNvPr id="1029229" name="Group 109"/>
          <p:cNvGraphicFramePr>
            <a:graphicFrameLocks noGrp="1"/>
          </p:cNvGraphicFramePr>
          <p:nvPr>
            <p:ph sz="half" idx="2"/>
          </p:nvPr>
        </p:nvGraphicFramePr>
        <p:xfrm>
          <a:off x="571500" y="4660900"/>
          <a:ext cx="7772400" cy="990600"/>
        </p:xfrm>
        <a:graphic>
          <a:graphicData uri="http://schemas.openxmlformats.org/drawingml/2006/table">
            <a:tbl>
              <a:tblPr/>
              <a:tblGrid>
                <a:gridCol w="1676400"/>
                <a:gridCol w="1433513"/>
                <a:gridCol w="1552575"/>
                <a:gridCol w="1557337"/>
                <a:gridCol w="1552575"/>
              </a:tblGrid>
              <a:tr h="18097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garages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5334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networks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graphicFrame>
        <p:nvGraphicFramePr>
          <p:cNvPr id="1029228" name="Group 108"/>
          <p:cNvGraphicFramePr>
            <a:graphicFrameLocks noGrp="1"/>
          </p:cNvGraphicFramePr>
          <p:nvPr/>
        </p:nvGraphicFramePr>
        <p:xfrm>
          <a:off x="571500" y="5575300"/>
          <a:ext cx="7772400" cy="457200"/>
        </p:xfrm>
        <a:graphic>
          <a:graphicData uri="http://schemas.openxmlformats.org/drawingml/2006/table">
            <a:tbl>
              <a:tblPr/>
              <a:tblGrid>
                <a:gridCol w="1676400"/>
                <a:gridCol w="1433513"/>
                <a:gridCol w="1552575"/>
                <a:gridCol w="1557337"/>
                <a:gridCol w="1552575"/>
              </a:tblGrid>
              <a:tr h="45561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dirty="0" err="1" smtClean="0">
                          <a:ln>
                            <a:noFill/>
                          </a:ln>
                          <a:solidFill>
                            <a:schemeClr val="bg1"/>
                          </a:solidFill>
                          <a:effectLst/>
                          <a:latin typeface="Arial" charset="0"/>
                        </a:rPr>
                        <a:t>hairbands</a:t>
                      </a:r>
                      <a:endParaRPr kumimoji="0" lang="en-US" sz="2400" b="1" i="0" u="none" strike="noStrike" cap="none" normalizeH="0" baseline="0" dirty="0" smtClean="0">
                        <a:ln>
                          <a:noFill/>
                        </a:ln>
                        <a:solidFill>
                          <a:schemeClr val="bg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78264" name="Text Box 111"/>
          <p:cNvSpPr txBox="1">
            <a:spLocks noChangeArrowheads="1"/>
          </p:cNvSpPr>
          <p:nvPr/>
        </p:nvSpPr>
        <p:spPr bwMode="auto">
          <a:xfrm>
            <a:off x="8607425" y="6583363"/>
            <a:ext cx="536575" cy="274637"/>
          </a:xfrm>
          <a:prstGeom prst="rect">
            <a:avLst/>
          </a:prstGeom>
          <a:noFill/>
          <a:ln w="9525">
            <a:noFill/>
            <a:miter lim="800000"/>
            <a:headEnd/>
            <a:tailEnd/>
          </a:ln>
        </p:spPr>
        <p:txBody>
          <a:bodyPr>
            <a:spAutoFit/>
          </a:bodyPr>
          <a:lstStyle/>
          <a:p>
            <a:pPr algn="l">
              <a:spcBef>
                <a:spcPct val="50000"/>
              </a:spcBef>
            </a:pPr>
            <a:r>
              <a:rPr lang="en-US" sz="1200" b="0">
                <a:solidFill>
                  <a:srgbClr val="FF0000"/>
                </a:solidFill>
                <a:latin typeface="Times New Roman" pitchFamily="18" charset="0"/>
              </a:rPr>
              <a:t>p. 68</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2194" name="Rectangle 2"/>
          <p:cNvSpPr>
            <a:spLocks noGrp="1" noChangeArrowheads="1"/>
          </p:cNvSpPr>
          <p:nvPr>
            <p:ph type="title"/>
          </p:nvPr>
        </p:nvSpPr>
        <p:spPr>
          <a:xfrm>
            <a:off x="0" y="0"/>
            <a:ext cx="7862888" cy="914400"/>
          </a:xfrm>
        </p:spPr>
        <p:txBody>
          <a:bodyPr/>
          <a:lstStyle/>
          <a:p>
            <a:pPr eaLnBrk="1" hangingPunct="1">
              <a:defRPr/>
            </a:pPr>
            <a:r>
              <a:rPr lang="en-US" sz="2800" b="1" smtClean="0"/>
              <a:t>Exercise 6.2: Identify the Ending Sound(s) of Plurals</a:t>
            </a:r>
          </a:p>
        </p:txBody>
      </p:sp>
      <p:graphicFrame>
        <p:nvGraphicFramePr>
          <p:cNvPr id="1032282" name="Group 90"/>
          <p:cNvGraphicFramePr>
            <a:graphicFrameLocks noGrp="1"/>
          </p:cNvGraphicFramePr>
          <p:nvPr>
            <p:ph sz="half" idx="1"/>
          </p:nvPr>
        </p:nvGraphicFramePr>
        <p:xfrm>
          <a:off x="504825" y="1323975"/>
          <a:ext cx="7772400" cy="3566160"/>
        </p:xfrm>
        <a:graphic>
          <a:graphicData uri="http://schemas.openxmlformats.org/drawingml/2006/table">
            <a:tbl>
              <a:tblPr/>
              <a:tblGrid>
                <a:gridCol w="1752600"/>
                <a:gridCol w="1357313"/>
                <a:gridCol w="1552575"/>
                <a:gridCol w="1557337"/>
                <a:gridCol w="1552575"/>
              </a:tblGrid>
              <a:tr h="508000">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/z/</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t>
                      </a:r>
                      <a:r>
                        <a:rPr kumimoji="0" lang="en-US" sz="2400" b="1" i="0" u="none" strike="noStrike" cap="none" normalizeH="0" baseline="0" smtClean="0">
                          <a:ln>
                            <a:noFill/>
                          </a:ln>
                          <a:solidFill>
                            <a:schemeClr val="bg1"/>
                          </a:solidFill>
                          <a:effectLst/>
                          <a:latin typeface="Arial" charset="0"/>
                          <a:cs typeface="Arial" charset="0"/>
                        </a:rPr>
                        <a:t>əz/</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New syllable?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6036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moves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5877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vows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6036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sticks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6036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maps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5877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kisses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yes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36036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pitches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yes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graphicFrame>
        <p:nvGraphicFramePr>
          <p:cNvPr id="1032283" name="Group 91"/>
          <p:cNvGraphicFramePr>
            <a:graphicFrameLocks noGrp="1"/>
          </p:cNvGraphicFramePr>
          <p:nvPr>
            <p:ph sz="half" idx="2"/>
          </p:nvPr>
        </p:nvGraphicFramePr>
        <p:xfrm>
          <a:off x="504825" y="4829175"/>
          <a:ext cx="7772400" cy="990600"/>
        </p:xfrm>
        <a:graphic>
          <a:graphicData uri="http://schemas.openxmlformats.org/drawingml/2006/table">
            <a:tbl>
              <a:tblPr/>
              <a:tblGrid>
                <a:gridCol w="1752600"/>
                <a:gridCol w="1357313"/>
                <a:gridCol w="1552575"/>
                <a:gridCol w="1557337"/>
                <a:gridCol w="1552575"/>
              </a:tblGrid>
              <a:tr h="18097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garages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yes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5334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networks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graphicFrame>
        <p:nvGraphicFramePr>
          <p:cNvPr id="1032284" name="Group 92"/>
          <p:cNvGraphicFramePr>
            <a:graphicFrameLocks noGrp="1"/>
          </p:cNvGraphicFramePr>
          <p:nvPr/>
        </p:nvGraphicFramePr>
        <p:xfrm>
          <a:off x="504825" y="5819775"/>
          <a:ext cx="7772400" cy="457200"/>
        </p:xfrm>
        <a:graphic>
          <a:graphicData uri="http://schemas.openxmlformats.org/drawingml/2006/table">
            <a:tbl>
              <a:tblPr/>
              <a:tblGrid>
                <a:gridCol w="1752600"/>
                <a:gridCol w="1357313"/>
                <a:gridCol w="1552575"/>
                <a:gridCol w="1557337"/>
                <a:gridCol w="1552575"/>
              </a:tblGrid>
              <a:tr h="455613">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hairbands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x</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chemeClr val="bg1"/>
                          </a:solidFill>
                          <a:effectLst/>
                          <a:latin typeface="Arial" charset="0"/>
                        </a:rPr>
                        <a:t>no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bl>
          </a:graphicData>
        </a:graphic>
      </p:graphicFrame>
      <p:sp>
        <p:nvSpPr>
          <p:cNvPr id="1032285" name="AutoShape 93"/>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0" y="0"/>
            <a:ext cx="5486400" cy="630238"/>
          </a:xfrm>
        </p:spPr>
        <p:txBody>
          <a:bodyPr/>
          <a:lstStyle/>
          <a:p>
            <a:pPr eaLnBrk="1" hangingPunct="1">
              <a:defRPr/>
            </a:pPr>
            <a:r>
              <a:rPr lang="en-US" sz="2800" b="1" smtClean="0"/>
              <a:t>Derivational Suffix Morphemes</a:t>
            </a:r>
          </a:p>
        </p:txBody>
      </p:sp>
      <p:graphicFrame>
        <p:nvGraphicFramePr>
          <p:cNvPr id="64569" name="Group 57"/>
          <p:cNvGraphicFramePr>
            <a:graphicFrameLocks noGrp="1"/>
          </p:cNvGraphicFramePr>
          <p:nvPr>
            <p:ph idx="1"/>
          </p:nvPr>
        </p:nvGraphicFramePr>
        <p:xfrm>
          <a:off x="1173163" y="1968500"/>
          <a:ext cx="6669087" cy="2149476"/>
        </p:xfrm>
        <a:graphic>
          <a:graphicData uri="http://schemas.openxmlformats.org/drawingml/2006/table">
            <a:tbl>
              <a:tblPr/>
              <a:tblGrid>
                <a:gridCol w="2030412"/>
                <a:gridCol w="2457450"/>
                <a:gridCol w="2181225"/>
              </a:tblGrid>
              <a:tr h="6746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Nouns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Adjectives</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chemeClr val="bg1"/>
                          </a:solidFill>
                          <a:effectLst/>
                          <a:latin typeface="Arial" charset="0"/>
                        </a:rPr>
                        <a:t>Adverbs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r>
              <a:tr h="147478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-ment</a:t>
                      </a:r>
                    </a:p>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-ity</a:t>
                      </a:r>
                    </a:p>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-ful</a:t>
                      </a:r>
                    </a:p>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-ous</a:t>
                      </a:r>
                    </a:p>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-al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0" i="0" u="none" strike="noStrike" cap="none" normalizeH="0" baseline="0" smtClean="0">
                          <a:ln>
                            <a:noFill/>
                          </a:ln>
                          <a:solidFill>
                            <a:srgbClr val="993300"/>
                          </a:solidFill>
                          <a:effectLst/>
                          <a:latin typeface="Arial" charset="0"/>
                        </a:rPr>
                        <a:t>-ly</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2"/>
                    </a:solidFill>
                  </a:tcPr>
                </a:tc>
              </a:tr>
            </a:tbl>
          </a:graphicData>
        </a:graphic>
      </p:graphicFrame>
      <p:sp>
        <p:nvSpPr>
          <p:cNvPr id="180241" name="Text Box 58"/>
          <p:cNvSpPr txBox="1">
            <a:spLocks noChangeArrowheads="1"/>
          </p:cNvSpPr>
          <p:nvPr/>
        </p:nvSpPr>
        <p:spPr bwMode="auto">
          <a:xfrm>
            <a:off x="822325" y="4595813"/>
            <a:ext cx="7315200" cy="457200"/>
          </a:xfrm>
          <a:prstGeom prst="rect">
            <a:avLst/>
          </a:prstGeom>
          <a:noFill/>
          <a:ln w="9525">
            <a:noFill/>
            <a:miter lim="800000"/>
            <a:headEnd/>
            <a:tailEnd/>
          </a:ln>
        </p:spPr>
        <p:txBody>
          <a:bodyPr>
            <a:spAutoFit/>
          </a:bodyPr>
          <a:lstStyle/>
          <a:p>
            <a:pPr algn="l">
              <a:spcBef>
                <a:spcPct val="50000"/>
              </a:spcBef>
            </a:pPr>
            <a:r>
              <a:rPr lang="en-US" sz="2400" b="0"/>
              <a:t>Can you think of words that fit into these categories?</a:t>
            </a:r>
          </a:p>
        </p:txBody>
      </p:sp>
      <p:sp>
        <p:nvSpPr>
          <p:cNvPr id="180242" name="Text Box 59"/>
          <p:cNvSpPr txBox="1">
            <a:spLocks noChangeArrowheads="1"/>
          </p:cNvSpPr>
          <p:nvPr/>
        </p:nvSpPr>
        <p:spPr bwMode="auto">
          <a:xfrm>
            <a:off x="8650288" y="6583363"/>
            <a:ext cx="493712"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70</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02" name="Rectangle 2"/>
          <p:cNvSpPr>
            <a:spLocks noGrp="1" noChangeArrowheads="1"/>
          </p:cNvSpPr>
          <p:nvPr>
            <p:ph type="title"/>
          </p:nvPr>
        </p:nvSpPr>
        <p:spPr>
          <a:xfrm>
            <a:off x="0" y="28575"/>
            <a:ext cx="7840663" cy="812800"/>
          </a:xfrm>
        </p:spPr>
        <p:txBody>
          <a:bodyPr/>
          <a:lstStyle/>
          <a:p>
            <a:pPr eaLnBrk="1" hangingPunct="1">
              <a:defRPr/>
            </a:pPr>
            <a:r>
              <a:rPr lang="en-US" sz="2800" b="1" smtClean="0"/>
              <a:t>Exercise 6.3: Distinguishing Syllables From Morphemes</a:t>
            </a:r>
          </a:p>
        </p:txBody>
      </p:sp>
      <p:sp>
        <p:nvSpPr>
          <p:cNvPr id="181251" name="Text Box 7"/>
          <p:cNvSpPr txBox="1">
            <a:spLocks noChangeArrowheads="1"/>
          </p:cNvSpPr>
          <p:nvPr/>
        </p:nvSpPr>
        <p:spPr bwMode="auto">
          <a:xfrm>
            <a:off x="7467600" y="6019800"/>
            <a:ext cx="1143000" cy="336550"/>
          </a:xfrm>
          <a:prstGeom prst="rect">
            <a:avLst/>
          </a:prstGeom>
          <a:noFill/>
          <a:ln w="9525">
            <a:noFill/>
            <a:miter lim="800000"/>
            <a:headEnd/>
            <a:tailEnd/>
          </a:ln>
        </p:spPr>
        <p:txBody>
          <a:bodyPr>
            <a:spAutoFit/>
          </a:bodyPr>
          <a:lstStyle/>
          <a:p>
            <a:pPr algn="ctr">
              <a:spcBef>
                <a:spcPct val="50000"/>
              </a:spcBef>
            </a:pPr>
            <a:endParaRPr lang="en-US" sz="1600" b="0">
              <a:solidFill>
                <a:srgbClr val="FF0000"/>
              </a:solidFill>
              <a:latin typeface="Times New Roman" pitchFamily="18" charset="0"/>
            </a:endParaRPr>
          </a:p>
        </p:txBody>
      </p:sp>
      <p:graphicFrame>
        <p:nvGraphicFramePr>
          <p:cNvPr id="461023" name="Group 223"/>
          <p:cNvGraphicFramePr>
            <a:graphicFrameLocks noGrp="1"/>
          </p:cNvGraphicFramePr>
          <p:nvPr/>
        </p:nvGraphicFramePr>
        <p:xfrm>
          <a:off x="1474788" y="1435100"/>
          <a:ext cx="6019800" cy="4419600"/>
        </p:xfrm>
        <a:graphic>
          <a:graphicData uri="http://schemas.openxmlformats.org/drawingml/2006/table">
            <a:tbl>
              <a:tblPr/>
              <a:tblGrid>
                <a:gridCol w="1981200"/>
                <a:gridCol w="2362200"/>
                <a:gridCol w="1676400"/>
              </a:tblGrid>
              <a:tr h="28733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000" b="1" i="0" u="none" strike="noStrike" cap="none" normalizeH="0" baseline="0" smtClean="0">
                          <a:ln>
                            <a:noFill/>
                          </a:ln>
                          <a:solidFill>
                            <a:srgbClr val="993300"/>
                          </a:solidFill>
                          <a:effectLst/>
                          <a:latin typeface="Arial" charset="0"/>
                        </a:rPr>
                        <a:t>Word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000" b="1" i="0" u="none" strike="noStrike" cap="none" normalizeH="0" baseline="0" smtClean="0">
                          <a:ln>
                            <a:noFill/>
                          </a:ln>
                          <a:solidFill>
                            <a:srgbClr val="993300"/>
                          </a:solidFill>
                          <a:effectLst/>
                          <a:latin typeface="Arial" charset="0"/>
                        </a:rPr>
                        <a:t>Morphemes</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000" b="1" i="0" u="none" strike="noStrike" cap="none" normalizeH="0" baseline="0" smtClean="0">
                          <a:ln>
                            <a:noFill/>
                          </a:ln>
                          <a:solidFill>
                            <a:srgbClr val="993300"/>
                          </a:solidFill>
                          <a:effectLst/>
                          <a:latin typeface="Arial" charset="0"/>
                        </a:rPr>
                        <a:t># Syllables</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33972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993300"/>
                          </a:solidFill>
                          <a:effectLst/>
                          <a:latin typeface="Arial" charset="0"/>
                        </a:rPr>
                        <a:t>prevent</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pre-vent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2</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993300"/>
                          </a:solidFill>
                          <a:effectLst/>
                          <a:latin typeface="Arial" charset="0"/>
                        </a:rPr>
                        <a:t>televise</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tele-vise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3</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231775" marR="0" lvl="0" indent="-231775"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1.</a:t>
                      </a:r>
                      <a:r>
                        <a:rPr kumimoji="0" lang="en-US" sz="1800" b="0" i="0" u="none" strike="noStrike" cap="none" normalizeH="0" baseline="0" smtClean="0">
                          <a:ln>
                            <a:noFill/>
                          </a:ln>
                          <a:solidFill>
                            <a:srgbClr val="993300"/>
                          </a:solidFill>
                          <a:effectLst/>
                          <a:latin typeface="Arial" charset="0"/>
                        </a:rPr>
                        <a:t> biography</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2.</a:t>
                      </a:r>
                      <a:r>
                        <a:rPr kumimoji="0" lang="en-US" sz="1800" b="0" i="0" u="none" strike="noStrike" cap="none" normalizeH="0" baseline="0" smtClean="0">
                          <a:ln>
                            <a:noFill/>
                          </a:ln>
                          <a:solidFill>
                            <a:srgbClr val="993300"/>
                          </a:solidFill>
                          <a:effectLst/>
                          <a:latin typeface="Arial" charset="0"/>
                        </a:rPr>
                        <a:t> unable</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3.</a:t>
                      </a:r>
                      <a:r>
                        <a:rPr kumimoji="0" lang="en-US" sz="1800" b="0" i="0" u="none" strike="noStrike" cap="none" normalizeH="0" baseline="0" smtClean="0">
                          <a:ln>
                            <a:noFill/>
                          </a:ln>
                          <a:solidFill>
                            <a:srgbClr val="993300"/>
                          </a:solidFill>
                          <a:effectLst/>
                          <a:latin typeface="Arial" charset="0"/>
                        </a:rPr>
                        <a:t> rented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4.</a:t>
                      </a:r>
                      <a:r>
                        <a:rPr kumimoji="0" lang="en-US" sz="1800" b="0" i="0" u="none" strike="noStrike" cap="none" normalizeH="0" baseline="0" smtClean="0">
                          <a:ln>
                            <a:noFill/>
                          </a:ln>
                          <a:solidFill>
                            <a:srgbClr val="993300"/>
                          </a:solidFill>
                          <a:effectLst/>
                          <a:latin typeface="Arial" charset="0"/>
                        </a:rPr>
                        <a:t> smiled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5.</a:t>
                      </a:r>
                      <a:r>
                        <a:rPr kumimoji="0" lang="en-US" sz="1800" b="0" i="0" u="none" strike="noStrike" cap="none" normalizeH="0" baseline="0" smtClean="0">
                          <a:ln>
                            <a:noFill/>
                          </a:ln>
                          <a:solidFill>
                            <a:srgbClr val="993300"/>
                          </a:solidFill>
                          <a:effectLst/>
                          <a:latin typeface="Arial" charset="0"/>
                        </a:rPr>
                        <a:t> chairs</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6.</a:t>
                      </a:r>
                      <a:r>
                        <a:rPr kumimoji="0" lang="en-US" sz="1800" b="0" i="0" u="none" strike="noStrike" cap="none" normalizeH="0" baseline="0" smtClean="0">
                          <a:ln>
                            <a:noFill/>
                          </a:ln>
                          <a:solidFill>
                            <a:srgbClr val="993300"/>
                          </a:solidFill>
                          <a:effectLst/>
                          <a:latin typeface="Arial" charset="0"/>
                        </a:rPr>
                        <a:t> received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7.</a:t>
                      </a:r>
                      <a:r>
                        <a:rPr kumimoji="0" lang="en-US" sz="1800" b="0" i="0" u="none" strike="noStrike" cap="none" normalizeH="0" baseline="0" smtClean="0">
                          <a:ln>
                            <a:noFill/>
                          </a:ln>
                          <a:solidFill>
                            <a:srgbClr val="993300"/>
                          </a:solidFill>
                          <a:effectLst/>
                          <a:latin typeface="Arial" charset="0"/>
                        </a:rPr>
                        <a:t> assist</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8.</a:t>
                      </a:r>
                      <a:r>
                        <a:rPr kumimoji="0" lang="en-US" sz="1800" b="0" i="0" u="none" strike="noStrike" cap="none" normalizeH="0" baseline="0" smtClean="0">
                          <a:ln>
                            <a:noFill/>
                          </a:ln>
                          <a:solidFill>
                            <a:srgbClr val="993300"/>
                          </a:solidFill>
                          <a:effectLst/>
                          <a:latin typeface="Arial" charset="0"/>
                        </a:rPr>
                        <a:t> commentary</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9.</a:t>
                      </a:r>
                      <a:r>
                        <a:rPr kumimoji="0" lang="en-US" sz="1800" b="0" i="0" u="none" strike="noStrike" cap="none" normalizeH="0" baseline="0" smtClean="0">
                          <a:ln>
                            <a:noFill/>
                          </a:ln>
                          <a:solidFill>
                            <a:srgbClr val="993300"/>
                          </a:solidFill>
                          <a:effectLst/>
                          <a:latin typeface="Arial" charset="0"/>
                        </a:rPr>
                        <a:t> antidemocratic</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endParaRPr kumimoji="0" lang="en-US" sz="1800" b="0" i="0" u="none" strike="noStrike" cap="none" normalizeH="0" baseline="0" smtClean="0">
                        <a:ln>
                          <a:noFill/>
                        </a:ln>
                        <a:solidFill>
                          <a:srgbClr val="E21B06"/>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181306" name="Text Box 216"/>
          <p:cNvSpPr txBox="1">
            <a:spLocks noChangeArrowheads="1"/>
          </p:cNvSpPr>
          <p:nvPr/>
        </p:nvSpPr>
        <p:spPr bwMode="auto">
          <a:xfrm>
            <a:off x="2286000" y="6019800"/>
            <a:ext cx="5715000" cy="396875"/>
          </a:xfrm>
          <a:prstGeom prst="rect">
            <a:avLst/>
          </a:prstGeom>
          <a:noFill/>
          <a:ln w="9525">
            <a:noFill/>
            <a:miter lim="800000"/>
            <a:headEnd/>
            <a:tailEnd/>
          </a:ln>
        </p:spPr>
        <p:txBody>
          <a:bodyPr>
            <a:spAutoFit/>
          </a:bodyPr>
          <a:lstStyle/>
          <a:p>
            <a:pPr algn="l">
              <a:spcBef>
                <a:spcPct val="50000"/>
              </a:spcBef>
            </a:pPr>
            <a:r>
              <a:rPr lang="en-US" sz="2000" b="0">
                <a:solidFill>
                  <a:schemeClr val="tx2"/>
                </a:solidFill>
              </a:rPr>
              <a:t>We will check answers on the following slide.</a:t>
            </a:r>
          </a:p>
        </p:txBody>
      </p:sp>
      <p:sp>
        <p:nvSpPr>
          <p:cNvPr id="181307" name="Text Box 217"/>
          <p:cNvSpPr txBox="1">
            <a:spLocks noChangeArrowheads="1"/>
          </p:cNvSpPr>
          <p:nvPr/>
        </p:nvSpPr>
        <p:spPr bwMode="auto">
          <a:xfrm>
            <a:off x="8578850" y="6583363"/>
            <a:ext cx="565150"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71</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9522" name="Rectangle 2"/>
          <p:cNvSpPr>
            <a:spLocks noGrp="1" noChangeArrowheads="1"/>
          </p:cNvSpPr>
          <p:nvPr>
            <p:ph type="title"/>
          </p:nvPr>
        </p:nvSpPr>
        <p:spPr>
          <a:xfrm>
            <a:off x="0" y="0"/>
            <a:ext cx="7886700" cy="841375"/>
          </a:xfrm>
        </p:spPr>
        <p:txBody>
          <a:bodyPr/>
          <a:lstStyle/>
          <a:p>
            <a:pPr eaLnBrk="1" hangingPunct="1">
              <a:defRPr/>
            </a:pPr>
            <a:r>
              <a:rPr lang="en-US" sz="2800" b="1" smtClean="0"/>
              <a:t>Exercise 6.3: Distinguishing Syllables From Morphemes</a:t>
            </a:r>
          </a:p>
        </p:txBody>
      </p:sp>
      <p:graphicFrame>
        <p:nvGraphicFramePr>
          <p:cNvPr id="619592" name="Group 72"/>
          <p:cNvGraphicFramePr>
            <a:graphicFrameLocks noGrp="1"/>
          </p:cNvGraphicFramePr>
          <p:nvPr/>
        </p:nvGraphicFramePr>
        <p:xfrm>
          <a:off x="1184275" y="1196975"/>
          <a:ext cx="6773863" cy="4480560"/>
        </p:xfrm>
        <a:graphic>
          <a:graphicData uri="http://schemas.openxmlformats.org/drawingml/2006/table">
            <a:tbl>
              <a:tblPr/>
              <a:tblGrid>
                <a:gridCol w="2228850"/>
                <a:gridCol w="2552700"/>
                <a:gridCol w="1992313"/>
              </a:tblGrid>
              <a:tr h="355600">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Word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Morphemes</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2400" b="1" i="0" u="none" strike="noStrike" cap="none" normalizeH="0" baseline="0" smtClean="0">
                          <a:ln>
                            <a:noFill/>
                          </a:ln>
                          <a:solidFill>
                            <a:srgbClr val="993300"/>
                          </a:solidFill>
                          <a:effectLst/>
                          <a:latin typeface="Arial" charset="0"/>
                        </a:rPr>
                        <a:t># Syllables</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339725">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993300"/>
                          </a:solidFill>
                          <a:effectLst/>
                          <a:latin typeface="Arial" charset="0"/>
                        </a:rPr>
                        <a:t>prevent</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pre-vent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2</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rgbClr val="993300"/>
                          </a:solidFill>
                          <a:effectLst/>
                          <a:latin typeface="Arial" charset="0"/>
                        </a:rPr>
                        <a:t>televise</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tele-vise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3</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1.</a:t>
                      </a:r>
                      <a:r>
                        <a:rPr kumimoji="0" lang="en-US" sz="1800" b="0" i="0" u="none" strike="noStrike" cap="none" normalizeH="0" baseline="0" smtClean="0">
                          <a:ln>
                            <a:noFill/>
                          </a:ln>
                          <a:solidFill>
                            <a:srgbClr val="993300"/>
                          </a:solidFill>
                          <a:effectLst/>
                          <a:latin typeface="Arial" charset="0"/>
                        </a:rPr>
                        <a:t> biography</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bio-graph-y (3)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4</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2.</a:t>
                      </a:r>
                      <a:r>
                        <a:rPr kumimoji="0" lang="en-US" sz="1800" b="0" i="0" u="none" strike="noStrike" cap="none" normalizeH="0" baseline="0" smtClean="0">
                          <a:ln>
                            <a:noFill/>
                          </a:ln>
                          <a:solidFill>
                            <a:srgbClr val="993300"/>
                          </a:solidFill>
                          <a:effectLst/>
                          <a:latin typeface="Arial" charset="0"/>
                        </a:rPr>
                        <a:t> unable</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un-able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3</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3.</a:t>
                      </a:r>
                      <a:r>
                        <a:rPr kumimoji="0" lang="en-US" sz="1800" b="0" i="0" u="none" strike="noStrike" cap="none" normalizeH="0" baseline="0" smtClean="0">
                          <a:ln>
                            <a:noFill/>
                          </a:ln>
                          <a:solidFill>
                            <a:srgbClr val="993300"/>
                          </a:solidFill>
                          <a:effectLst/>
                          <a:latin typeface="Arial" charset="0"/>
                        </a:rPr>
                        <a:t> rented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rent-ed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2</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4.</a:t>
                      </a:r>
                      <a:r>
                        <a:rPr kumimoji="0" lang="en-US" sz="1800" b="0" i="0" u="none" strike="noStrike" cap="none" normalizeH="0" baseline="0" smtClean="0">
                          <a:ln>
                            <a:noFill/>
                          </a:ln>
                          <a:solidFill>
                            <a:srgbClr val="993300"/>
                          </a:solidFill>
                          <a:effectLst/>
                          <a:latin typeface="Arial" charset="0"/>
                        </a:rPr>
                        <a:t> smiled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smile-ed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1</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5.</a:t>
                      </a:r>
                      <a:r>
                        <a:rPr kumimoji="0" lang="en-US" sz="1800" b="0" i="0" u="none" strike="noStrike" cap="none" normalizeH="0" baseline="0" smtClean="0">
                          <a:ln>
                            <a:noFill/>
                          </a:ln>
                          <a:solidFill>
                            <a:srgbClr val="993300"/>
                          </a:solidFill>
                          <a:effectLst/>
                          <a:latin typeface="Arial" charset="0"/>
                        </a:rPr>
                        <a:t> chairs</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chair-s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1</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6.</a:t>
                      </a:r>
                      <a:r>
                        <a:rPr kumimoji="0" lang="en-US" sz="1800" b="0" i="0" u="none" strike="noStrike" cap="none" normalizeH="0" baseline="0" smtClean="0">
                          <a:ln>
                            <a:noFill/>
                          </a:ln>
                          <a:solidFill>
                            <a:srgbClr val="993300"/>
                          </a:solidFill>
                          <a:effectLst/>
                          <a:latin typeface="Arial" charset="0"/>
                        </a:rPr>
                        <a:t> received</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re-ceive-ed (3)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2</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7.</a:t>
                      </a:r>
                      <a:r>
                        <a:rPr kumimoji="0" lang="en-US" sz="1800" b="0" i="0" u="none" strike="noStrike" cap="none" normalizeH="0" baseline="0" smtClean="0">
                          <a:ln>
                            <a:noFill/>
                          </a:ln>
                          <a:solidFill>
                            <a:srgbClr val="993300"/>
                          </a:solidFill>
                          <a:effectLst/>
                          <a:latin typeface="Arial" charset="0"/>
                        </a:rPr>
                        <a:t> assist</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as-sist (2)</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2</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8.</a:t>
                      </a:r>
                      <a:r>
                        <a:rPr kumimoji="0" lang="en-US" sz="1800" b="0" i="0" u="none" strike="noStrike" cap="none" normalizeH="0" baseline="0" smtClean="0">
                          <a:ln>
                            <a:noFill/>
                          </a:ln>
                          <a:solidFill>
                            <a:srgbClr val="993300"/>
                          </a:solidFill>
                          <a:effectLst/>
                          <a:latin typeface="Arial" charset="0"/>
                        </a:rPr>
                        <a:t> commentary</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com-ment-ary (3)</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4</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0" i="0" u="none" strike="noStrike" cap="none" normalizeH="0" baseline="0" smtClean="0">
                          <a:ln>
                            <a:noFill/>
                          </a:ln>
                          <a:solidFill>
                            <a:srgbClr val="FB5F4F"/>
                          </a:solidFill>
                          <a:effectLst/>
                          <a:latin typeface="Arial" charset="0"/>
                        </a:rPr>
                        <a:t>9.</a:t>
                      </a:r>
                      <a:r>
                        <a:rPr kumimoji="0" lang="en-US" sz="1800" b="0" i="0" u="none" strike="noStrike" cap="none" normalizeH="0" baseline="0" smtClean="0">
                          <a:ln>
                            <a:noFill/>
                          </a:ln>
                          <a:solidFill>
                            <a:srgbClr val="993300"/>
                          </a:solidFill>
                          <a:effectLst/>
                          <a:latin typeface="Arial" charset="0"/>
                        </a:rPr>
                        <a:t> antidemocratic</a:t>
                      </a:r>
                    </a:p>
                  </a:txBody>
                  <a:tcPr horzOverflow="overflow">
                    <a:lnL w="28575" cap="flat" cmpd="sng" algn="ctr">
                      <a:solidFill>
                        <a:schemeClr val="tx1"/>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anti-demo-crat-ic (4)</a:t>
                      </a: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B6A4F"/>
                        </a:buClr>
                        <a:buSzPct val="125000"/>
                        <a:buFontTx/>
                        <a:buNone/>
                        <a:tabLst/>
                      </a:pPr>
                      <a:r>
                        <a:rPr kumimoji="0" lang="en-US" sz="1800" b="1" i="0" u="none" strike="noStrike" cap="none" normalizeH="0" baseline="0" smtClean="0">
                          <a:ln>
                            <a:noFill/>
                          </a:ln>
                          <a:solidFill>
                            <a:schemeClr val="tx2"/>
                          </a:solidFill>
                          <a:effectLst/>
                          <a:latin typeface="Arial" charset="0"/>
                        </a:rPr>
                        <a:t>6</a:t>
                      </a:r>
                    </a:p>
                  </a:txBody>
                  <a:tcPr horzOverflow="overflow">
                    <a:lnL w="12700" cap="flat" cmpd="sng" algn="ctr">
                      <a:solidFill>
                        <a:srgbClr val="000000"/>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619587" name="AutoShape 67"/>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a:xfrm>
            <a:off x="0" y="0"/>
            <a:ext cx="7010400" cy="630238"/>
          </a:xfrm>
        </p:spPr>
        <p:txBody>
          <a:bodyPr/>
          <a:lstStyle/>
          <a:p>
            <a:pPr eaLnBrk="1" hangingPunct="1">
              <a:defRPr/>
            </a:pPr>
            <a:r>
              <a:rPr lang="en-US" sz="2800" b="1" smtClean="0"/>
              <a:t>Generalizations About Spelling Patterns</a:t>
            </a:r>
          </a:p>
        </p:txBody>
      </p:sp>
      <p:sp>
        <p:nvSpPr>
          <p:cNvPr id="113667" name="Rectangle 3"/>
          <p:cNvSpPr>
            <a:spLocks noGrp="1" noChangeArrowheads="1"/>
          </p:cNvSpPr>
          <p:nvPr>
            <p:ph type="body" idx="1"/>
          </p:nvPr>
        </p:nvSpPr>
        <p:spPr>
          <a:xfrm>
            <a:off x="285750" y="1524000"/>
            <a:ext cx="8628063" cy="2514600"/>
          </a:xfrm>
        </p:spPr>
        <p:txBody>
          <a:bodyPr/>
          <a:lstStyle/>
          <a:p>
            <a:pPr marL="465138" lvl="1" indent="-233363" eaLnBrk="1" hangingPunct="1">
              <a:lnSpc>
                <a:spcPct val="90000"/>
              </a:lnSpc>
              <a:spcBef>
                <a:spcPct val="40000"/>
              </a:spcBef>
              <a:tabLst>
                <a:tab pos="2171700" algn="l"/>
                <a:tab pos="4229100" algn="l"/>
              </a:tabLst>
            </a:pPr>
            <a:r>
              <a:rPr lang="en-US" sz="2000" dirty="0" smtClean="0"/>
              <a:t>The letters </a:t>
            </a:r>
            <a:r>
              <a:rPr lang="en-US" sz="2000" b="1" dirty="0" smtClean="0">
                <a:solidFill>
                  <a:srgbClr val="FF0000"/>
                </a:solidFill>
              </a:rPr>
              <a:t>j</a:t>
            </a:r>
            <a:r>
              <a:rPr lang="en-US" sz="2000" dirty="0" smtClean="0">
                <a:solidFill>
                  <a:srgbClr val="FF0000"/>
                </a:solidFill>
              </a:rPr>
              <a:t>, </a:t>
            </a:r>
            <a:r>
              <a:rPr lang="en-US" sz="2000" b="1" dirty="0" smtClean="0">
                <a:solidFill>
                  <a:srgbClr val="FF0000"/>
                </a:solidFill>
              </a:rPr>
              <a:t>y</a:t>
            </a:r>
            <a:r>
              <a:rPr lang="en-US" sz="2000" dirty="0" smtClean="0">
                <a:solidFill>
                  <a:srgbClr val="FF0000"/>
                </a:solidFill>
              </a:rPr>
              <a:t>, </a:t>
            </a:r>
            <a:r>
              <a:rPr lang="en-US" sz="2000" dirty="0" smtClean="0"/>
              <a:t>and</a:t>
            </a:r>
            <a:r>
              <a:rPr lang="en-US" sz="2000" dirty="0" smtClean="0">
                <a:solidFill>
                  <a:srgbClr val="FF0000"/>
                </a:solidFill>
              </a:rPr>
              <a:t> </a:t>
            </a:r>
            <a:r>
              <a:rPr lang="en-US" sz="2000" b="1" dirty="0" err="1" smtClean="0">
                <a:solidFill>
                  <a:srgbClr val="FF0000"/>
                </a:solidFill>
              </a:rPr>
              <a:t>i</a:t>
            </a:r>
            <a:r>
              <a:rPr lang="en-US" sz="2000" dirty="0" smtClean="0"/>
              <a:t> are almost </a:t>
            </a:r>
            <a:r>
              <a:rPr lang="en-US" sz="2000" dirty="0" smtClean="0">
                <a:solidFill>
                  <a:srgbClr val="FF0000"/>
                </a:solidFill>
              </a:rPr>
              <a:t>never doubled</a:t>
            </a:r>
            <a:r>
              <a:rPr lang="en-US" sz="2000" dirty="0" smtClean="0"/>
              <a:t>.</a:t>
            </a:r>
          </a:p>
          <a:p>
            <a:pPr marL="465138" lvl="1" indent="-233363" eaLnBrk="1" hangingPunct="1">
              <a:lnSpc>
                <a:spcPct val="90000"/>
              </a:lnSpc>
              <a:spcBef>
                <a:spcPct val="40000"/>
              </a:spcBef>
              <a:tabLst>
                <a:tab pos="2171700" algn="l"/>
                <a:tab pos="4229100" algn="l"/>
              </a:tabLst>
            </a:pPr>
            <a:r>
              <a:rPr lang="en-US" sz="2000" dirty="0" smtClean="0"/>
              <a:t>The letters </a:t>
            </a:r>
            <a:r>
              <a:rPr lang="en-US" sz="2000" b="1" dirty="0" smtClean="0">
                <a:solidFill>
                  <a:srgbClr val="FF0000"/>
                </a:solidFill>
              </a:rPr>
              <a:t>j </a:t>
            </a:r>
            <a:r>
              <a:rPr lang="en-US" sz="2000" dirty="0" smtClean="0"/>
              <a:t>and</a:t>
            </a:r>
            <a:r>
              <a:rPr lang="en-US" sz="2000" dirty="0" smtClean="0">
                <a:solidFill>
                  <a:srgbClr val="FF0000"/>
                </a:solidFill>
              </a:rPr>
              <a:t> </a:t>
            </a:r>
            <a:r>
              <a:rPr lang="en-US" sz="2000" b="1" dirty="0" smtClean="0">
                <a:solidFill>
                  <a:srgbClr val="FF0000"/>
                </a:solidFill>
              </a:rPr>
              <a:t>v</a:t>
            </a:r>
            <a:r>
              <a:rPr lang="en-US" sz="2000" dirty="0" smtClean="0"/>
              <a:t> </a:t>
            </a:r>
            <a:r>
              <a:rPr lang="en-US" sz="2000" dirty="0" smtClean="0">
                <a:solidFill>
                  <a:srgbClr val="FF0000"/>
                </a:solidFill>
              </a:rPr>
              <a:t>never end words</a:t>
            </a:r>
            <a:r>
              <a:rPr lang="en-US" sz="2000" dirty="0" smtClean="0"/>
              <a:t>.</a:t>
            </a:r>
          </a:p>
          <a:p>
            <a:pPr marL="465138" lvl="1" indent="-233363" eaLnBrk="1" hangingPunct="1">
              <a:lnSpc>
                <a:spcPct val="90000"/>
              </a:lnSpc>
              <a:spcBef>
                <a:spcPct val="40000"/>
              </a:spcBef>
              <a:tabLst>
                <a:tab pos="2171700" algn="l"/>
                <a:tab pos="4229100" algn="l"/>
              </a:tabLst>
            </a:pPr>
            <a:r>
              <a:rPr lang="en-US" sz="2000" dirty="0" smtClean="0"/>
              <a:t>Many </a:t>
            </a:r>
            <a:r>
              <a:rPr lang="en-US" sz="2000" dirty="0" smtClean="0">
                <a:solidFill>
                  <a:srgbClr val="FF0000"/>
                </a:solidFill>
              </a:rPr>
              <a:t>consonants are doubled before suffixes</a:t>
            </a:r>
            <a:r>
              <a:rPr lang="en-US" sz="2000" dirty="0" smtClean="0"/>
              <a:t> beginning with vowels.</a:t>
            </a:r>
          </a:p>
          <a:p>
            <a:pPr marL="465138" lvl="1" indent="-233363" eaLnBrk="1" hangingPunct="1">
              <a:lnSpc>
                <a:spcPct val="90000"/>
              </a:lnSpc>
              <a:spcBef>
                <a:spcPct val="40000"/>
              </a:spcBef>
              <a:tabLst>
                <a:tab pos="2171700" algn="l"/>
                <a:tab pos="4229100" algn="l"/>
              </a:tabLst>
            </a:pPr>
            <a:r>
              <a:rPr lang="en-US" sz="2000" dirty="0" smtClean="0">
                <a:solidFill>
                  <a:srgbClr val="FF0000"/>
                </a:solidFill>
              </a:rPr>
              <a:t>Consonant digraphs</a:t>
            </a:r>
            <a:r>
              <a:rPr lang="en-US" sz="2000" dirty="0" smtClean="0"/>
              <a:t> (</a:t>
            </a:r>
            <a:r>
              <a:rPr lang="en-US" sz="2000" b="1" dirty="0" err="1" smtClean="0"/>
              <a:t>sh</a:t>
            </a:r>
            <a:r>
              <a:rPr lang="en-US" sz="2000" dirty="0" smtClean="0"/>
              <a:t>,</a:t>
            </a:r>
            <a:r>
              <a:rPr lang="en-US" sz="2000" b="1" dirty="0" smtClean="0"/>
              <a:t> </a:t>
            </a:r>
            <a:r>
              <a:rPr lang="en-US" sz="2000" b="1" dirty="0" err="1" smtClean="0"/>
              <a:t>th</a:t>
            </a:r>
            <a:r>
              <a:rPr lang="en-US" sz="2000" dirty="0" smtClean="0"/>
              <a:t>,</a:t>
            </a:r>
            <a:r>
              <a:rPr lang="en-US" sz="2000" b="1" dirty="0" smtClean="0"/>
              <a:t> </a:t>
            </a:r>
            <a:r>
              <a:rPr lang="en-US" sz="2000" b="1" dirty="0" err="1" smtClean="0"/>
              <a:t>wh</a:t>
            </a:r>
            <a:r>
              <a:rPr lang="en-US" sz="2000" dirty="0" smtClean="0"/>
              <a:t>,</a:t>
            </a:r>
            <a:r>
              <a:rPr lang="en-US" sz="2000" b="1" dirty="0" smtClean="0"/>
              <a:t> </a:t>
            </a:r>
            <a:r>
              <a:rPr lang="en-US" sz="2000" b="1" dirty="0" err="1" smtClean="0"/>
              <a:t>ch</a:t>
            </a:r>
            <a:r>
              <a:rPr lang="en-US" sz="2000" dirty="0" smtClean="0"/>
              <a:t>,</a:t>
            </a:r>
            <a:r>
              <a:rPr lang="en-US" sz="2000" b="1" dirty="0" smtClean="0"/>
              <a:t> </a:t>
            </a:r>
            <a:r>
              <a:rPr lang="en-US" sz="2000" b="1" dirty="0" err="1" smtClean="0"/>
              <a:t>sh</a:t>
            </a:r>
            <a:r>
              <a:rPr lang="en-US" sz="2000" dirty="0" smtClean="0"/>
              <a:t>,</a:t>
            </a:r>
            <a:r>
              <a:rPr lang="en-US" sz="2000" b="1" dirty="0" smtClean="0"/>
              <a:t> </a:t>
            </a:r>
            <a:r>
              <a:rPr lang="en-US" sz="2000" b="1" dirty="0" err="1" smtClean="0"/>
              <a:t>ng</a:t>
            </a:r>
            <a:r>
              <a:rPr lang="en-US" sz="2000" dirty="0" smtClean="0"/>
              <a:t>,</a:t>
            </a:r>
            <a:r>
              <a:rPr lang="en-US" sz="2000" b="1" dirty="0" smtClean="0"/>
              <a:t> ph</a:t>
            </a:r>
            <a:r>
              <a:rPr lang="en-US" sz="2000" dirty="0" smtClean="0"/>
              <a:t>,</a:t>
            </a:r>
            <a:r>
              <a:rPr lang="en-US" sz="2000" b="1" dirty="0" smtClean="0"/>
              <a:t> </a:t>
            </a:r>
            <a:r>
              <a:rPr lang="en-US" sz="2000" b="1" dirty="0" err="1" smtClean="0"/>
              <a:t>gh</a:t>
            </a:r>
            <a:r>
              <a:rPr lang="en-US" sz="2000" i="1" dirty="0" smtClean="0"/>
              <a:t>) </a:t>
            </a:r>
            <a:r>
              <a:rPr lang="en-US" sz="2000" dirty="0" smtClean="0"/>
              <a:t>are </a:t>
            </a:r>
            <a:r>
              <a:rPr lang="en-US" sz="2000" dirty="0" smtClean="0">
                <a:solidFill>
                  <a:srgbClr val="FF0000"/>
                </a:solidFill>
              </a:rPr>
              <a:t>never doubled</a:t>
            </a:r>
            <a:r>
              <a:rPr lang="en-US" sz="2000" dirty="0" smtClean="0"/>
              <a:t>.</a:t>
            </a:r>
          </a:p>
          <a:p>
            <a:pPr marL="465138" lvl="1" indent="-233363" eaLnBrk="1" hangingPunct="1">
              <a:lnSpc>
                <a:spcPct val="90000"/>
              </a:lnSpc>
              <a:spcBef>
                <a:spcPct val="40000"/>
              </a:spcBef>
              <a:tabLst>
                <a:tab pos="2171700" algn="l"/>
                <a:tab pos="4229100" algn="l"/>
              </a:tabLst>
            </a:pPr>
            <a:r>
              <a:rPr lang="en-US" sz="2000" dirty="0" smtClean="0"/>
              <a:t>Some word families have </a:t>
            </a:r>
            <a:r>
              <a:rPr lang="en-US" sz="2000" dirty="0" smtClean="0">
                <a:solidFill>
                  <a:srgbClr val="FF0000"/>
                </a:solidFill>
              </a:rPr>
              <a:t>unexpected long vowel sounds</a:t>
            </a:r>
            <a:r>
              <a:rPr lang="en-US" sz="2000" dirty="0" smtClean="0"/>
              <a:t> (e.g., </a:t>
            </a:r>
            <a:r>
              <a:rPr lang="en-US" sz="2000" b="1" dirty="0" smtClean="0"/>
              <a:t>bind</a:t>
            </a:r>
            <a:r>
              <a:rPr lang="en-US" sz="2000" dirty="0" smtClean="0"/>
              <a:t>, </a:t>
            </a:r>
            <a:r>
              <a:rPr lang="en-US" sz="2000" b="1" dirty="0" smtClean="0"/>
              <a:t>kind</a:t>
            </a:r>
            <a:r>
              <a:rPr lang="en-US" sz="2000" dirty="0" smtClean="0"/>
              <a:t>, </a:t>
            </a:r>
            <a:r>
              <a:rPr lang="en-US" sz="2000" b="1" dirty="0" smtClean="0"/>
              <a:t>cold</a:t>
            </a:r>
            <a:r>
              <a:rPr lang="en-US" sz="2000" dirty="0" smtClean="0"/>
              <a:t>, </a:t>
            </a:r>
            <a:r>
              <a:rPr lang="en-US" sz="2000" b="1" dirty="0" smtClean="0"/>
              <a:t>most</a:t>
            </a:r>
            <a:r>
              <a:rPr lang="en-US" sz="2000" dirty="0" smtClean="0"/>
              <a:t>).</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a:xfrm>
            <a:off x="0" y="0"/>
            <a:ext cx="6172200" cy="630238"/>
          </a:xfrm>
        </p:spPr>
        <p:txBody>
          <a:bodyPr/>
          <a:lstStyle/>
          <a:p>
            <a:pPr eaLnBrk="1" hangingPunct="1">
              <a:defRPr/>
            </a:pPr>
            <a:r>
              <a:rPr lang="en-US" sz="2800" b="1" smtClean="0"/>
              <a:t>Exercise 5.1: Explain the Spellings</a:t>
            </a:r>
          </a:p>
        </p:txBody>
      </p:sp>
      <p:sp>
        <p:nvSpPr>
          <p:cNvPr id="115715" name="Rectangle 3"/>
          <p:cNvSpPr>
            <a:spLocks noGrp="1" noChangeArrowheads="1"/>
          </p:cNvSpPr>
          <p:nvPr>
            <p:ph type="body" idx="1"/>
          </p:nvPr>
        </p:nvSpPr>
        <p:spPr>
          <a:xfrm>
            <a:off x="1906588" y="1716088"/>
            <a:ext cx="5480050" cy="2330450"/>
          </a:xfrm>
        </p:spPr>
        <p:txBody>
          <a:bodyPr/>
          <a:lstStyle/>
          <a:p>
            <a:pPr marL="347663" indent="-347663" eaLnBrk="1" hangingPunct="1">
              <a:lnSpc>
                <a:spcPct val="90000"/>
              </a:lnSpc>
              <a:buSzTx/>
              <a:buFontTx/>
              <a:buAutoNum type="arabicPeriod"/>
              <a:tabLst>
                <a:tab pos="2692400" algn="l"/>
                <a:tab pos="3251200" algn="l"/>
              </a:tabLst>
            </a:pPr>
            <a:r>
              <a:rPr lang="en-US" sz="2400" b="1" smtClean="0"/>
              <a:t>hatchet</a:t>
            </a:r>
            <a:r>
              <a:rPr lang="en-US" sz="2400" smtClean="0"/>
              <a:t>	  </a:t>
            </a:r>
            <a:r>
              <a:rPr lang="en-US" sz="2400" b="1" smtClean="0">
                <a:solidFill>
                  <a:srgbClr val="FB5F4F"/>
                </a:solidFill>
              </a:rPr>
              <a:t>6. 	</a:t>
            </a:r>
            <a:r>
              <a:rPr lang="en-US" sz="2400" b="1" smtClean="0"/>
              <a:t>caught</a:t>
            </a:r>
          </a:p>
          <a:p>
            <a:pPr marL="347663" indent="-347663" eaLnBrk="1" hangingPunct="1">
              <a:lnSpc>
                <a:spcPct val="90000"/>
              </a:lnSpc>
              <a:buSzTx/>
              <a:buFontTx/>
              <a:buAutoNum type="arabicPeriod"/>
              <a:tabLst>
                <a:tab pos="2692400" algn="l"/>
                <a:tab pos="3251200" algn="l"/>
              </a:tabLst>
            </a:pPr>
            <a:r>
              <a:rPr lang="en-US" sz="2400" b="1" smtClean="0"/>
              <a:t>rind	  </a:t>
            </a:r>
            <a:r>
              <a:rPr lang="en-US" sz="2400" b="1" smtClean="0">
                <a:solidFill>
                  <a:srgbClr val="FB5F4F"/>
                </a:solidFill>
              </a:rPr>
              <a:t>7. 	</a:t>
            </a:r>
            <a:r>
              <a:rPr lang="en-US" sz="2400" b="1" smtClean="0"/>
              <a:t>have</a:t>
            </a:r>
          </a:p>
          <a:p>
            <a:pPr marL="347663" indent="-347663" eaLnBrk="1" hangingPunct="1">
              <a:lnSpc>
                <a:spcPct val="90000"/>
              </a:lnSpc>
              <a:buSzTx/>
              <a:buFontTx/>
              <a:buAutoNum type="arabicPeriod"/>
              <a:tabLst>
                <a:tab pos="2692400" algn="l"/>
                <a:tab pos="3251200" algn="l"/>
              </a:tabLst>
            </a:pPr>
            <a:r>
              <a:rPr lang="en-US" sz="2400" b="1" smtClean="0"/>
              <a:t>cygnet	  </a:t>
            </a:r>
            <a:r>
              <a:rPr lang="en-US" sz="2400" b="1" smtClean="0">
                <a:solidFill>
                  <a:srgbClr val="FB5F4F"/>
                </a:solidFill>
              </a:rPr>
              <a:t>8.</a:t>
            </a:r>
            <a:r>
              <a:rPr lang="en-US" sz="2400" b="1" smtClean="0"/>
              <a:t> 	fullest</a:t>
            </a:r>
          </a:p>
          <a:p>
            <a:pPr marL="347663" indent="-347663" eaLnBrk="1" hangingPunct="1">
              <a:lnSpc>
                <a:spcPct val="90000"/>
              </a:lnSpc>
              <a:buSzTx/>
              <a:buFontTx/>
              <a:buAutoNum type="arabicPeriod"/>
              <a:tabLst>
                <a:tab pos="2692400" algn="l"/>
                <a:tab pos="3251200" algn="l"/>
              </a:tabLst>
            </a:pPr>
            <a:r>
              <a:rPr lang="en-US" sz="2400" b="1" smtClean="0"/>
              <a:t>guest	  </a:t>
            </a:r>
            <a:r>
              <a:rPr lang="en-US" sz="2400" b="1" smtClean="0">
                <a:solidFill>
                  <a:srgbClr val="FB5F4F"/>
                </a:solidFill>
              </a:rPr>
              <a:t>9.</a:t>
            </a:r>
            <a:r>
              <a:rPr lang="en-US" sz="2400" b="1" smtClean="0"/>
              <a:t> 	knapsack</a:t>
            </a:r>
          </a:p>
          <a:p>
            <a:pPr marL="347663" indent="-347663" eaLnBrk="1" hangingPunct="1">
              <a:lnSpc>
                <a:spcPct val="90000"/>
              </a:lnSpc>
              <a:buSzTx/>
              <a:buFontTx/>
              <a:buAutoNum type="arabicPeriod"/>
              <a:tabLst>
                <a:tab pos="2692400" algn="l"/>
                <a:tab pos="3251200" algn="l"/>
              </a:tabLst>
            </a:pPr>
            <a:r>
              <a:rPr lang="en-US" sz="2400" b="1" smtClean="0"/>
              <a:t>playground	</a:t>
            </a:r>
            <a:r>
              <a:rPr lang="en-US" sz="2400" b="1" smtClean="0">
                <a:solidFill>
                  <a:srgbClr val="FB5F4F"/>
                </a:solidFill>
              </a:rPr>
              <a:t>10. 	</a:t>
            </a:r>
            <a:r>
              <a:rPr lang="en-US" sz="2400" b="1" smtClean="0"/>
              <a:t>chlorophyll</a:t>
            </a:r>
          </a:p>
        </p:txBody>
      </p:sp>
      <p:sp>
        <p:nvSpPr>
          <p:cNvPr id="115716" name="Text Box 6"/>
          <p:cNvSpPr txBox="1">
            <a:spLocks noChangeArrowheads="1"/>
          </p:cNvSpPr>
          <p:nvPr/>
        </p:nvSpPr>
        <p:spPr bwMode="auto">
          <a:xfrm>
            <a:off x="1209675" y="4394200"/>
            <a:ext cx="6858000" cy="457200"/>
          </a:xfrm>
          <a:prstGeom prst="rect">
            <a:avLst/>
          </a:prstGeom>
          <a:noFill/>
          <a:ln w="9525">
            <a:noFill/>
            <a:miter lim="800000"/>
            <a:headEnd/>
            <a:tailEnd/>
          </a:ln>
        </p:spPr>
        <p:txBody>
          <a:bodyPr>
            <a:spAutoFit/>
          </a:bodyPr>
          <a:lstStyle/>
          <a:p>
            <a:pPr algn="ctr">
              <a:spcBef>
                <a:spcPct val="50000"/>
              </a:spcBef>
            </a:pPr>
            <a:r>
              <a:rPr lang="en-US" sz="2400" b="0">
                <a:solidFill>
                  <a:schemeClr val="tx2"/>
                </a:solidFill>
              </a:rPr>
              <a:t>We will review ideas on the following slide.</a:t>
            </a:r>
          </a:p>
        </p:txBody>
      </p:sp>
      <p:sp>
        <p:nvSpPr>
          <p:cNvPr id="115717" name="Text Box 7"/>
          <p:cNvSpPr txBox="1">
            <a:spLocks noChangeArrowheads="1"/>
          </p:cNvSpPr>
          <p:nvPr/>
        </p:nvSpPr>
        <p:spPr bwMode="auto">
          <a:xfrm>
            <a:off x="8520113" y="6583363"/>
            <a:ext cx="623887" cy="274637"/>
          </a:xfrm>
          <a:prstGeom prst="rect">
            <a:avLst/>
          </a:prstGeom>
          <a:noFill/>
          <a:ln w="9525">
            <a:noFill/>
            <a:miter lim="800000"/>
            <a:headEnd/>
            <a:tailEnd/>
          </a:ln>
        </p:spPr>
        <p:txBody>
          <a:bodyPr>
            <a:spAutoFit/>
          </a:bodyPr>
          <a:lstStyle/>
          <a:p>
            <a:pPr>
              <a:spcBef>
                <a:spcPct val="50000"/>
              </a:spcBef>
            </a:pPr>
            <a:r>
              <a:rPr lang="en-US" sz="1200" b="0">
                <a:solidFill>
                  <a:srgbClr val="FF0000"/>
                </a:solidFill>
                <a:latin typeface="Times New Roman" pitchFamily="18" charset="0"/>
              </a:rPr>
              <a:t>p. 49</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a:xfrm>
            <a:off x="0" y="0"/>
            <a:ext cx="6096000" cy="630238"/>
          </a:xfrm>
        </p:spPr>
        <p:txBody>
          <a:bodyPr/>
          <a:lstStyle/>
          <a:p>
            <a:pPr eaLnBrk="1" hangingPunct="1">
              <a:defRPr/>
            </a:pPr>
            <a:r>
              <a:rPr lang="en-US" sz="2800" b="1" smtClean="0"/>
              <a:t>Exercise 5.1: Explain the Spellings</a:t>
            </a:r>
          </a:p>
        </p:txBody>
      </p:sp>
      <p:sp>
        <p:nvSpPr>
          <p:cNvPr id="322563" name="Rectangle 3"/>
          <p:cNvSpPr>
            <a:spLocks noGrp="1" noChangeArrowheads="1"/>
          </p:cNvSpPr>
          <p:nvPr>
            <p:ph type="body" idx="1"/>
          </p:nvPr>
        </p:nvSpPr>
        <p:spPr>
          <a:xfrm>
            <a:off x="838200" y="1676400"/>
            <a:ext cx="7315200" cy="4648200"/>
          </a:xfrm>
        </p:spPr>
        <p:txBody>
          <a:bodyPr/>
          <a:lstStyle/>
          <a:p>
            <a:pPr marL="2293938" indent="-2293938" eaLnBrk="1" hangingPunct="1">
              <a:lnSpc>
                <a:spcPct val="90000"/>
              </a:lnSpc>
              <a:buFontTx/>
              <a:buNone/>
            </a:pPr>
            <a:r>
              <a:rPr lang="en-US" sz="2400" b="1" dirty="0" smtClean="0">
                <a:solidFill>
                  <a:srgbClr val="FB5F4F"/>
                </a:solidFill>
              </a:rPr>
              <a:t>1.</a:t>
            </a:r>
            <a:r>
              <a:rPr lang="en-US" sz="2400" b="1" dirty="0" smtClean="0"/>
              <a:t>  hatchet</a:t>
            </a:r>
            <a:r>
              <a:rPr lang="en-US" b="1" dirty="0" smtClean="0"/>
              <a:t>	</a:t>
            </a:r>
            <a:r>
              <a:rPr lang="en-US" sz="2000" dirty="0" smtClean="0"/>
              <a:t>-</a:t>
            </a:r>
            <a:r>
              <a:rPr lang="en-US" sz="2000" b="1" dirty="0" err="1" smtClean="0"/>
              <a:t>tch</a:t>
            </a:r>
            <a:r>
              <a:rPr lang="en-US" sz="2000" dirty="0" smtClean="0"/>
              <a:t> spells /</a:t>
            </a:r>
            <a:r>
              <a:rPr lang="en-US" sz="2000" dirty="0" err="1" smtClean="0"/>
              <a:t>ch</a:t>
            </a:r>
            <a:r>
              <a:rPr lang="en-US" sz="2000" dirty="0" smtClean="0"/>
              <a:t>/ directly after an accented short vowel.</a:t>
            </a:r>
          </a:p>
          <a:p>
            <a:pPr marL="2293938" indent="-2293938" eaLnBrk="1" hangingPunct="1">
              <a:lnSpc>
                <a:spcPct val="90000"/>
              </a:lnSpc>
              <a:buFontTx/>
              <a:buNone/>
            </a:pPr>
            <a:r>
              <a:rPr lang="en-US" sz="2400" b="1" dirty="0" smtClean="0">
                <a:solidFill>
                  <a:srgbClr val="FB5F4F"/>
                </a:solidFill>
              </a:rPr>
              <a:t>2.</a:t>
            </a:r>
            <a:r>
              <a:rPr lang="en-US" sz="2400" b="1" dirty="0" smtClean="0"/>
              <a:t>  rind </a:t>
            </a:r>
            <a:r>
              <a:rPr lang="en-US" b="1" dirty="0" smtClean="0"/>
              <a:t>	</a:t>
            </a:r>
            <a:r>
              <a:rPr lang="en-US" sz="2000" dirty="0" smtClean="0"/>
              <a:t>A word family (</a:t>
            </a:r>
            <a:r>
              <a:rPr lang="en-US" sz="2000" b="1" dirty="0" err="1" smtClean="0"/>
              <a:t>ind</a:t>
            </a:r>
            <a:r>
              <a:rPr lang="en-US" sz="2000" dirty="0" smtClean="0"/>
              <a:t>) violates spelling rules for long vowel sounds that have a long vowel sound spelled with a single letter in a single syllable; others are: </a:t>
            </a:r>
            <a:r>
              <a:rPr lang="en-US" sz="2000" b="1" dirty="0" err="1" smtClean="0"/>
              <a:t>int</a:t>
            </a:r>
            <a:r>
              <a:rPr lang="en-US" sz="2000" dirty="0" smtClean="0"/>
              <a:t>, </a:t>
            </a:r>
            <a:r>
              <a:rPr lang="en-US" sz="2000" b="1" dirty="0" err="1" smtClean="0"/>
              <a:t>ild</a:t>
            </a:r>
            <a:r>
              <a:rPr lang="en-US" sz="2000" dirty="0" smtClean="0"/>
              <a:t>, </a:t>
            </a:r>
            <a:r>
              <a:rPr lang="en-US" sz="2000" b="1" dirty="0" smtClean="0"/>
              <a:t>old</a:t>
            </a:r>
            <a:r>
              <a:rPr lang="en-US" sz="2000" dirty="0" smtClean="0"/>
              <a:t>, and </a:t>
            </a:r>
            <a:r>
              <a:rPr lang="en-US" sz="2000" b="1" dirty="0" err="1" smtClean="0"/>
              <a:t>ost</a:t>
            </a:r>
            <a:r>
              <a:rPr lang="en-US" sz="2000" dirty="0" smtClean="0"/>
              <a:t>.</a:t>
            </a:r>
            <a:endParaRPr lang="en-US" sz="2000" b="1" dirty="0" smtClean="0"/>
          </a:p>
          <a:p>
            <a:pPr marL="2293938" indent="-2293938" eaLnBrk="1" hangingPunct="1">
              <a:lnSpc>
                <a:spcPct val="90000"/>
              </a:lnSpc>
              <a:buFontTx/>
              <a:buNone/>
            </a:pPr>
            <a:r>
              <a:rPr lang="en-US" sz="2400" b="1" dirty="0" smtClean="0">
                <a:solidFill>
                  <a:srgbClr val="FB5F4F"/>
                </a:solidFill>
              </a:rPr>
              <a:t>3.</a:t>
            </a:r>
            <a:r>
              <a:rPr lang="en-US" sz="2400" b="1" dirty="0" smtClean="0"/>
              <a:t>  cygnet</a:t>
            </a:r>
            <a:r>
              <a:rPr lang="en-US" sz="2400" dirty="0" smtClean="0"/>
              <a:t>  </a:t>
            </a:r>
            <a:r>
              <a:rPr lang="en-US" sz="2000" dirty="0" smtClean="0"/>
              <a:t>	/s/ can be spelled with a </a:t>
            </a:r>
            <a:r>
              <a:rPr lang="en-US" sz="2000" b="1" dirty="0" smtClean="0"/>
              <a:t>c</a:t>
            </a:r>
            <a:r>
              <a:rPr lang="en-US" sz="2000" dirty="0" smtClean="0"/>
              <a:t> before the letters </a:t>
            </a:r>
            <a:r>
              <a:rPr lang="en-US" sz="2000" b="1" dirty="0" smtClean="0"/>
              <a:t>y</a:t>
            </a:r>
            <a:r>
              <a:rPr lang="en-US" sz="2000" dirty="0" smtClean="0"/>
              <a:t>, </a:t>
            </a:r>
            <a:r>
              <a:rPr lang="en-US" sz="2000" b="1" dirty="0" err="1" smtClean="0"/>
              <a:t>i</a:t>
            </a:r>
            <a:r>
              <a:rPr lang="en-US" sz="2000" dirty="0" smtClean="0"/>
              <a:t>, or </a:t>
            </a:r>
            <a:r>
              <a:rPr lang="en-US" sz="2000" b="1" dirty="0" smtClean="0"/>
              <a:t>e</a:t>
            </a:r>
            <a:r>
              <a:rPr lang="en-US" sz="2000" dirty="0" smtClean="0"/>
              <a:t>.</a:t>
            </a:r>
            <a:endParaRPr lang="en-US" sz="2000" b="1" dirty="0" smtClean="0"/>
          </a:p>
          <a:p>
            <a:pPr marL="2293938" indent="-2293938" eaLnBrk="1" hangingPunct="1">
              <a:lnSpc>
                <a:spcPct val="90000"/>
              </a:lnSpc>
              <a:buFontTx/>
              <a:buNone/>
            </a:pPr>
            <a:r>
              <a:rPr lang="en-US" sz="2400" b="1" dirty="0" smtClean="0">
                <a:solidFill>
                  <a:srgbClr val="FB5F4F"/>
                </a:solidFill>
              </a:rPr>
              <a:t>4.</a:t>
            </a:r>
            <a:r>
              <a:rPr lang="en-US" sz="2400" b="1" dirty="0" smtClean="0"/>
              <a:t>  guest</a:t>
            </a:r>
            <a:r>
              <a:rPr lang="en-US" b="1" dirty="0" smtClean="0"/>
              <a:t> </a:t>
            </a:r>
            <a:r>
              <a:rPr lang="en-US" sz="2400" dirty="0" smtClean="0"/>
              <a:t>  </a:t>
            </a:r>
            <a:r>
              <a:rPr lang="en-US" sz="2000" dirty="0" smtClean="0"/>
              <a:t>	The letter </a:t>
            </a:r>
            <a:r>
              <a:rPr lang="en-US" sz="2000" b="1" dirty="0" smtClean="0"/>
              <a:t>u</a:t>
            </a:r>
            <a:r>
              <a:rPr lang="en-US" sz="2000" dirty="0" smtClean="0"/>
              <a:t> is a marker that makes the </a:t>
            </a:r>
            <a:r>
              <a:rPr lang="en-US" sz="2000" b="1" dirty="0" smtClean="0"/>
              <a:t>g</a:t>
            </a:r>
            <a:r>
              <a:rPr lang="en-US" sz="2000" dirty="0" smtClean="0"/>
              <a:t> say its hard sound /g/.</a:t>
            </a:r>
          </a:p>
          <a:p>
            <a:pPr marL="2293938" indent="-2293938" eaLnBrk="1" hangingPunct="1">
              <a:lnSpc>
                <a:spcPct val="90000"/>
              </a:lnSpc>
              <a:buFontTx/>
              <a:buNone/>
            </a:pPr>
            <a:r>
              <a:rPr lang="en-US" sz="2400" b="1" dirty="0" smtClean="0">
                <a:solidFill>
                  <a:srgbClr val="FB5F4F"/>
                </a:solidFill>
              </a:rPr>
              <a:t>5.</a:t>
            </a:r>
            <a:r>
              <a:rPr lang="en-US" sz="2400" b="1" dirty="0" smtClean="0"/>
              <a:t>  playground</a:t>
            </a:r>
            <a:r>
              <a:rPr lang="en-US" b="1" dirty="0" smtClean="0"/>
              <a:t>  </a:t>
            </a:r>
            <a:r>
              <a:rPr lang="en-US" sz="2000" dirty="0" smtClean="0"/>
              <a:t>Two compound words keep their spellings                            as if they were individual words.</a:t>
            </a:r>
          </a:p>
        </p:txBody>
      </p:sp>
      <p:sp>
        <p:nvSpPr>
          <p:cNvPr id="322566" name="AutoShape 6"/>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2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25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25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25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25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0" y="0"/>
            <a:ext cx="6172200" cy="630238"/>
          </a:xfrm>
        </p:spPr>
        <p:txBody>
          <a:bodyPr/>
          <a:lstStyle/>
          <a:p>
            <a:pPr eaLnBrk="1" hangingPunct="1">
              <a:defRPr/>
            </a:pPr>
            <a:r>
              <a:rPr lang="en-US" sz="2800" b="1" smtClean="0"/>
              <a:t>Exercise 5.1: Explain the Spellings</a:t>
            </a:r>
          </a:p>
        </p:txBody>
      </p:sp>
      <p:sp>
        <p:nvSpPr>
          <p:cNvPr id="324611" name="Rectangle 3"/>
          <p:cNvSpPr>
            <a:spLocks noGrp="1" noChangeArrowheads="1"/>
          </p:cNvSpPr>
          <p:nvPr>
            <p:ph type="body" idx="1"/>
          </p:nvPr>
        </p:nvSpPr>
        <p:spPr>
          <a:xfrm>
            <a:off x="838200" y="1676400"/>
            <a:ext cx="7467600" cy="4876800"/>
          </a:xfrm>
        </p:spPr>
        <p:txBody>
          <a:bodyPr/>
          <a:lstStyle/>
          <a:p>
            <a:pPr marL="2514600" indent="-2514600" eaLnBrk="1" hangingPunct="1">
              <a:lnSpc>
                <a:spcPct val="90000"/>
              </a:lnSpc>
              <a:buFontTx/>
              <a:buNone/>
            </a:pPr>
            <a:r>
              <a:rPr lang="en-US" sz="2400" b="1" dirty="0" smtClean="0">
                <a:solidFill>
                  <a:srgbClr val="FB5F4F"/>
                </a:solidFill>
              </a:rPr>
              <a:t> 6.</a:t>
            </a:r>
            <a:r>
              <a:rPr lang="en-US" sz="2400" b="1" dirty="0" smtClean="0"/>
              <a:t>  caught</a:t>
            </a:r>
            <a:r>
              <a:rPr lang="en-US" b="1" dirty="0" smtClean="0"/>
              <a:t> 	</a:t>
            </a:r>
            <a:r>
              <a:rPr lang="en-US" sz="2000" dirty="0" smtClean="0"/>
              <a:t>The</a:t>
            </a:r>
            <a:r>
              <a:rPr lang="en-US" sz="2400" b="1" dirty="0" smtClean="0"/>
              <a:t> </a:t>
            </a:r>
            <a:r>
              <a:rPr lang="en-US" sz="2000" b="1" dirty="0" err="1" smtClean="0"/>
              <a:t>augh</a:t>
            </a:r>
            <a:r>
              <a:rPr lang="en-US" sz="2000" dirty="0" smtClean="0"/>
              <a:t> is a four-letter grapheme for /au/. It is an old Anglo-Saxon spelling when </a:t>
            </a:r>
            <a:r>
              <a:rPr lang="en-US" sz="2000" b="1" dirty="0" err="1" smtClean="0"/>
              <a:t>gh</a:t>
            </a:r>
            <a:r>
              <a:rPr lang="en-US" sz="2000" dirty="0" smtClean="0"/>
              <a:t> was used to represent guttural /</a:t>
            </a:r>
            <a:r>
              <a:rPr lang="en-US" sz="2000" dirty="0" err="1" smtClean="0"/>
              <a:t>ch</a:t>
            </a:r>
            <a:r>
              <a:rPr lang="en-US" sz="2000" dirty="0" smtClean="0"/>
              <a:t>/.</a:t>
            </a:r>
            <a:endParaRPr lang="en-US" sz="1800" dirty="0" smtClean="0"/>
          </a:p>
          <a:p>
            <a:pPr marL="2514600" indent="-2514600" eaLnBrk="1" hangingPunct="1">
              <a:lnSpc>
                <a:spcPct val="90000"/>
              </a:lnSpc>
              <a:buFontTx/>
              <a:buNone/>
            </a:pPr>
            <a:r>
              <a:rPr lang="en-US" sz="2400" b="1" dirty="0" smtClean="0">
                <a:solidFill>
                  <a:schemeClr val="bg1"/>
                </a:solidFill>
              </a:rPr>
              <a:t> </a:t>
            </a:r>
            <a:r>
              <a:rPr lang="en-US" sz="2400" b="1" dirty="0" smtClean="0">
                <a:solidFill>
                  <a:srgbClr val="FB5F4F"/>
                </a:solidFill>
              </a:rPr>
              <a:t>7.</a:t>
            </a:r>
            <a:r>
              <a:rPr lang="en-US" sz="2400" b="1" dirty="0" smtClean="0"/>
              <a:t>  have</a:t>
            </a:r>
            <a:r>
              <a:rPr lang="en-US" sz="2400" dirty="0" smtClean="0"/>
              <a:t>  </a:t>
            </a:r>
            <a:r>
              <a:rPr lang="en-US" sz="2000" dirty="0" smtClean="0"/>
              <a:t>	No word in English ends in the letter </a:t>
            </a:r>
            <a:r>
              <a:rPr lang="en-US" sz="2000" b="1" dirty="0" smtClean="0"/>
              <a:t>v</a:t>
            </a:r>
            <a:r>
              <a:rPr lang="en-US" sz="2000" dirty="0" smtClean="0"/>
              <a:t>.</a:t>
            </a:r>
            <a:endParaRPr lang="en-US" sz="2000" b="1" dirty="0" smtClean="0"/>
          </a:p>
          <a:p>
            <a:pPr marL="2514600" indent="-2514600" eaLnBrk="1" hangingPunct="1">
              <a:lnSpc>
                <a:spcPct val="90000"/>
              </a:lnSpc>
              <a:buFontTx/>
              <a:buNone/>
            </a:pPr>
            <a:r>
              <a:rPr lang="en-US" sz="2400" b="1" dirty="0" smtClean="0"/>
              <a:t> </a:t>
            </a:r>
            <a:r>
              <a:rPr lang="en-US" sz="2400" b="1" dirty="0" smtClean="0">
                <a:solidFill>
                  <a:srgbClr val="FB5F4F"/>
                </a:solidFill>
              </a:rPr>
              <a:t>8.</a:t>
            </a:r>
            <a:r>
              <a:rPr lang="en-US" sz="2400" b="1" dirty="0" smtClean="0"/>
              <a:t>  fullest</a:t>
            </a:r>
            <a:r>
              <a:rPr lang="en-US" sz="2400" dirty="0" smtClean="0"/>
              <a:t> </a:t>
            </a:r>
            <a:r>
              <a:rPr lang="en-US" sz="2000" dirty="0" smtClean="0"/>
              <a:t>  	The base word </a:t>
            </a:r>
            <a:r>
              <a:rPr lang="en-US" sz="2000" b="1" dirty="0" smtClean="0"/>
              <a:t>full</a:t>
            </a:r>
            <a:r>
              <a:rPr lang="en-US" sz="2000" dirty="0" smtClean="0"/>
              <a:t> follows the F, L, S doubling rule; </a:t>
            </a:r>
            <a:r>
              <a:rPr lang="en-US" sz="2000" b="1" dirty="0" smtClean="0"/>
              <a:t>-</a:t>
            </a:r>
            <a:r>
              <a:rPr lang="en-US" sz="2000" b="1" dirty="0" err="1" smtClean="0"/>
              <a:t>est</a:t>
            </a:r>
            <a:r>
              <a:rPr lang="en-US" sz="2000" dirty="0" smtClean="0"/>
              <a:t> is a morpheme with a stable spelling.</a:t>
            </a:r>
          </a:p>
          <a:p>
            <a:pPr marL="2514600" indent="-2514600" eaLnBrk="1" hangingPunct="1">
              <a:lnSpc>
                <a:spcPct val="90000"/>
              </a:lnSpc>
              <a:buFontTx/>
              <a:buNone/>
            </a:pPr>
            <a:r>
              <a:rPr lang="en-US" sz="2400" b="1" dirty="0" smtClean="0"/>
              <a:t> </a:t>
            </a:r>
            <a:r>
              <a:rPr lang="en-US" sz="2400" b="1" dirty="0" smtClean="0">
                <a:solidFill>
                  <a:srgbClr val="FB5F4F"/>
                </a:solidFill>
              </a:rPr>
              <a:t>9.</a:t>
            </a:r>
            <a:r>
              <a:rPr lang="en-US" sz="2400" b="1" dirty="0" smtClean="0"/>
              <a:t>  knapsack</a:t>
            </a:r>
            <a:r>
              <a:rPr lang="en-US" b="1" dirty="0" smtClean="0"/>
              <a:t> </a:t>
            </a:r>
            <a:r>
              <a:rPr lang="en-US" sz="2400" dirty="0" smtClean="0"/>
              <a:t>  	</a:t>
            </a:r>
            <a:r>
              <a:rPr lang="en-US" sz="2000" dirty="0" smtClean="0"/>
              <a:t>The </a:t>
            </a:r>
            <a:r>
              <a:rPr lang="en-US" sz="2000" b="1" dirty="0" err="1" smtClean="0"/>
              <a:t>kn</a:t>
            </a:r>
            <a:r>
              <a:rPr lang="en-US" sz="2000" b="1" dirty="0" smtClean="0"/>
              <a:t>-</a:t>
            </a:r>
            <a:r>
              <a:rPr lang="en-US" sz="2000" dirty="0" smtClean="0"/>
              <a:t> is a silent-letter spelling that occurs at the beginning of some old Anglo-Saxon words; the </a:t>
            </a:r>
            <a:r>
              <a:rPr lang="en-US" sz="2000" b="1" dirty="0" smtClean="0"/>
              <a:t>-ck</a:t>
            </a:r>
            <a:r>
              <a:rPr lang="en-US" sz="2000" dirty="0" smtClean="0"/>
              <a:t> occurs right after a short vowel.</a:t>
            </a:r>
          </a:p>
          <a:p>
            <a:pPr marL="2514600" indent="-2514600" eaLnBrk="1" hangingPunct="1">
              <a:lnSpc>
                <a:spcPct val="90000"/>
              </a:lnSpc>
              <a:buFontTx/>
              <a:buNone/>
            </a:pPr>
            <a:r>
              <a:rPr lang="en-US" sz="2400" b="1" dirty="0" smtClean="0">
                <a:solidFill>
                  <a:srgbClr val="FB5F4F"/>
                </a:solidFill>
              </a:rPr>
              <a:t>10.</a:t>
            </a:r>
            <a:r>
              <a:rPr lang="en-US" sz="2400" b="1" dirty="0" smtClean="0"/>
              <a:t> chlorophyll</a:t>
            </a:r>
            <a:r>
              <a:rPr lang="en-US" sz="2000" b="1" dirty="0" smtClean="0"/>
              <a:t>	</a:t>
            </a:r>
            <a:r>
              <a:rPr lang="en-US" sz="2000" dirty="0" smtClean="0"/>
              <a:t>This is a Greek word with </a:t>
            </a:r>
            <a:r>
              <a:rPr lang="en-US" sz="2000" b="1" dirty="0" err="1" smtClean="0"/>
              <a:t>ch</a:t>
            </a:r>
            <a:r>
              <a:rPr lang="en-US" sz="2000" b="1" dirty="0" smtClean="0"/>
              <a:t>-</a:t>
            </a:r>
            <a:r>
              <a:rPr lang="en-US" sz="2000" dirty="0" smtClean="0"/>
              <a:t> for /k/, </a:t>
            </a:r>
            <a:r>
              <a:rPr lang="en-US" sz="2000" b="1" dirty="0" smtClean="0"/>
              <a:t>ph</a:t>
            </a:r>
            <a:r>
              <a:rPr lang="en-US" sz="2000" dirty="0" smtClean="0"/>
              <a:t> for /f/, and </a:t>
            </a:r>
            <a:r>
              <a:rPr lang="en-US" sz="2000" b="1" dirty="0" smtClean="0"/>
              <a:t>y</a:t>
            </a:r>
            <a:r>
              <a:rPr lang="en-US" sz="2000" dirty="0" smtClean="0"/>
              <a:t> for /</a:t>
            </a:r>
            <a:r>
              <a:rPr lang="en-US" sz="2000" dirty="0" smtClean="0">
                <a:cs typeface="Arial" pitchFamily="34" charset="0"/>
              </a:rPr>
              <a:t>ĭ/. It has two meaningful parts: </a:t>
            </a:r>
            <a:r>
              <a:rPr lang="en-US" sz="2000" b="1" dirty="0" err="1" smtClean="0">
                <a:cs typeface="Arial" pitchFamily="34" charset="0"/>
              </a:rPr>
              <a:t>chloro</a:t>
            </a:r>
            <a:r>
              <a:rPr lang="en-US" sz="2000" dirty="0" smtClean="0">
                <a:cs typeface="Arial" pitchFamily="34" charset="0"/>
              </a:rPr>
              <a:t> and </a:t>
            </a:r>
            <a:r>
              <a:rPr lang="en-US" sz="2000" b="1" dirty="0" err="1" smtClean="0">
                <a:cs typeface="Arial" pitchFamily="34" charset="0"/>
              </a:rPr>
              <a:t>phyll</a:t>
            </a:r>
            <a:r>
              <a:rPr lang="en-US" sz="2000" dirty="0" smtClean="0">
                <a:cs typeface="Arial" pitchFamily="34" charset="0"/>
              </a:rPr>
              <a:t>.</a:t>
            </a:r>
            <a:endParaRPr lang="en-US" sz="2000" b="1" dirty="0" smtClean="0"/>
          </a:p>
        </p:txBody>
      </p:sp>
      <p:sp>
        <p:nvSpPr>
          <p:cNvPr id="324614" name="AutoShape 6"/>
          <p:cNvSpPr>
            <a:spLocks noChangeArrowheads="1"/>
          </p:cNvSpPr>
          <p:nvPr/>
        </p:nvSpPr>
        <p:spPr bwMode="auto">
          <a:xfrm>
            <a:off x="8872538" y="6597650"/>
            <a:ext cx="228600" cy="217488"/>
          </a:xfrm>
          <a:prstGeom prst="star5">
            <a:avLst/>
          </a:prstGeom>
          <a:solidFill>
            <a:srgbClr val="FF3300"/>
          </a:solidFill>
          <a:ln w="9525">
            <a:solidFill>
              <a:schemeClr val="tx1"/>
            </a:solidFill>
            <a:miter lim="800000"/>
            <a:headEnd/>
            <a:tailEnd/>
          </a:ln>
          <a:effectLst/>
        </p:spPr>
        <p:txBody>
          <a:bodyPr wrap="none" anchor="ctr"/>
          <a:lstStyle/>
          <a:p>
            <a:pPr>
              <a:defRPr/>
            </a:pPr>
            <a:endParaRPr lang="en-US">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46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46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46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46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46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228600" y="304800"/>
            <a:ext cx="7772400" cy="1143000"/>
          </a:xfrm>
        </p:spPr>
        <p:txBody>
          <a:bodyPr/>
          <a:lstStyle/>
          <a:p>
            <a:r>
              <a:rPr lang="en-US" dirty="0" smtClean="0"/>
              <a:t>Silent E- six reasons  in English</a:t>
            </a:r>
          </a:p>
        </p:txBody>
      </p:sp>
      <p:sp>
        <p:nvSpPr>
          <p:cNvPr id="58371" name="Content Placeholder 2"/>
          <p:cNvSpPr>
            <a:spLocks noGrp="1"/>
          </p:cNvSpPr>
          <p:nvPr>
            <p:ph idx="1"/>
          </p:nvPr>
        </p:nvSpPr>
        <p:spPr>
          <a:xfrm>
            <a:off x="457200" y="1882775"/>
            <a:ext cx="8229600" cy="4572000"/>
          </a:xfrm>
        </p:spPr>
        <p:txBody>
          <a:bodyPr/>
          <a:lstStyle/>
          <a:p>
            <a:r>
              <a:rPr lang="en-US" sz="2800" dirty="0" smtClean="0">
                <a:solidFill>
                  <a:srgbClr val="002060"/>
                </a:solidFill>
              </a:rPr>
              <a:t>1. (</a:t>
            </a:r>
            <a:r>
              <a:rPr lang="en-US" sz="2800" b="1" dirty="0" smtClean="0">
                <a:solidFill>
                  <a:srgbClr val="002060"/>
                </a:solidFill>
              </a:rPr>
              <a:t>cake)</a:t>
            </a:r>
            <a:r>
              <a:rPr lang="en-US" sz="2800" dirty="0" smtClean="0">
                <a:solidFill>
                  <a:srgbClr val="002060"/>
                </a:solidFill>
              </a:rPr>
              <a:t> The e makes the vowel say its name</a:t>
            </a:r>
          </a:p>
          <a:p>
            <a:r>
              <a:rPr lang="en-US" sz="2800" dirty="0" smtClean="0">
                <a:solidFill>
                  <a:srgbClr val="002060"/>
                </a:solidFill>
              </a:rPr>
              <a:t>2. (</a:t>
            </a:r>
            <a:r>
              <a:rPr lang="en-US" sz="2800" b="1" dirty="0" smtClean="0">
                <a:solidFill>
                  <a:srgbClr val="002060"/>
                </a:solidFill>
              </a:rPr>
              <a:t>have</a:t>
            </a:r>
            <a:r>
              <a:rPr lang="en-US" sz="2800" dirty="0" smtClean="0">
                <a:solidFill>
                  <a:srgbClr val="002060"/>
                </a:solidFill>
              </a:rPr>
              <a:t>)English words do not end in the letter V</a:t>
            </a:r>
          </a:p>
          <a:p>
            <a:r>
              <a:rPr lang="en-US" sz="2800" dirty="0" smtClean="0">
                <a:solidFill>
                  <a:srgbClr val="002060"/>
                </a:solidFill>
              </a:rPr>
              <a:t>3. (</a:t>
            </a:r>
            <a:r>
              <a:rPr lang="en-US" sz="2800" b="1" dirty="0" smtClean="0">
                <a:solidFill>
                  <a:srgbClr val="002060"/>
                </a:solidFill>
              </a:rPr>
              <a:t>chance; change</a:t>
            </a:r>
            <a:r>
              <a:rPr lang="en-US" sz="2800" dirty="0" smtClean="0">
                <a:solidFill>
                  <a:srgbClr val="002060"/>
                </a:solidFill>
              </a:rPr>
              <a:t>) The e lets the c say /s/ or g say /g/</a:t>
            </a:r>
          </a:p>
          <a:p>
            <a:r>
              <a:rPr lang="en-US" sz="2800" dirty="0" smtClean="0">
                <a:solidFill>
                  <a:srgbClr val="002060"/>
                </a:solidFill>
              </a:rPr>
              <a:t>4. (</a:t>
            </a:r>
            <a:r>
              <a:rPr lang="en-US" sz="2800" b="1" dirty="0" smtClean="0">
                <a:solidFill>
                  <a:srgbClr val="002060"/>
                </a:solidFill>
              </a:rPr>
              <a:t>little</a:t>
            </a:r>
            <a:r>
              <a:rPr lang="en-US" sz="2800" dirty="0" smtClean="0">
                <a:solidFill>
                  <a:srgbClr val="002060"/>
                </a:solidFill>
              </a:rPr>
              <a:t>) Every syllable must have one vowel; final stable</a:t>
            </a:r>
          </a:p>
          <a:p>
            <a:r>
              <a:rPr lang="en-US" sz="2800" dirty="0" smtClean="0">
                <a:solidFill>
                  <a:srgbClr val="002060"/>
                </a:solidFill>
              </a:rPr>
              <a:t>5. (</a:t>
            </a:r>
            <a:r>
              <a:rPr lang="en-US" sz="2800" b="1" dirty="0" smtClean="0">
                <a:solidFill>
                  <a:srgbClr val="002060"/>
                </a:solidFill>
              </a:rPr>
              <a:t>house</a:t>
            </a:r>
            <a:r>
              <a:rPr lang="en-US" sz="2800" dirty="0" smtClean="0">
                <a:solidFill>
                  <a:srgbClr val="002060"/>
                </a:solidFill>
              </a:rPr>
              <a:t>) Indicates that this is not a plural</a:t>
            </a:r>
          </a:p>
          <a:p>
            <a:r>
              <a:rPr lang="en-US" sz="2800" dirty="0" smtClean="0">
                <a:solidFill>
                  <a:srgbClr val="002060"/>
                </a:solidFill>
              </a:rPr>
              <a:t>6. (</a:t>
            </a:r>
            <a:r>
              <a:rPr lang="en-US" sz="2800" b="1" dirty="0" smtClean="0">
                <a:solidFill>
                  <a:srgbClr val="002060"/>
                </a:solidFill>
              </a:rPr>
              <a:t>are</a:t>
            </a:r>
            <a:r>
              <a:rPr lang="en-US" sz="2800" dirty="0" smtClean="0">
                <a:solidFill>
                  <a:srgbClr val="002060"/>
                </a:solidFill>
              </a:rPr>
              <a:t>)  No job…historical spelling </a:t>
            </a:r>
          </a:p>
        </p:txBody>
      </p:sp>
      <p:pic>
        <p:nvPicPr>
          <p:cNvPr id="58372" name="Picture 15" descr="http://springfieldpublicschoolsmo.org/harrison/jclark/Images/spelling.gif"/>
          <p:cNvPicPr>
            <a:picLocks noChangeAspect="1" noChangeArrowheads="1"/>
          </p:cNvPicPr>
          <p:nvPr/>
        </p:nvPicPr>
        <p:blipFill>
          <a:blip r:embed="rId3" cstate="print"/>
          <a:srcRect/>
          <a:stretch>
            <a:fillRect/>
          </a:stretch>
        </p:blipFill>
        <p:spPr bwMode="auto">
          <a:xfrm>
            <a:off x="7467600" y="228600"/>
            <a:ext cx="1425575"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pecialized instruction in Written Expression: The challenges of Learning to Write &amp;quot;&quot;/&gt;&lt;property id=&quot;20307&quot; value=&quot;256&quot;/&gt;&lt;/object&gt;&lt;object type=&quot;3&quot; unique_id=&quot;10509&quot;&gt;&lt;property id=&quot;20148&quot; value=&quot;5&quot;/&gt;&lt;property id=&quot;20300&quot; value=&quot;Slide 3 - &amp;quot;Objectives&amp;quot;&quot;/&gt;&lt;property id=&quot;20307&quot; value=&quot;270&quot;/&gt;&lt;/object&gt;&lt;object type=&quot;3&quot; unique_id=&quot;66485&quot;&gt;&lt;property id=&quot;20148&quot; value=&quot;5&quot;/&gt;&lt;property id=&quot;20300&quot; value=&quot;Slide 2 - &amp;quot;Schedule &amp;quot;&quot;/&gt;&lt;property id=&quot;20307&quot; value=&quot;334&quot;/&gt;&lt;/object&gt;&lt;object type=&quot;3&quot; unique_id=&quot;75522&quot;&gt;&lt;property id=&quot;20148&quot; value=&quot;5&quot;/&gt;&lt;property id=&quot;20300&quot; value=&quot;Slide 4 - &amp;quot;We spell by letter pattern&amp;quot;&quot;/&gt;&lt;property id=&quot;20307&quot; value=&quot;371&quot;/&gt;&lt;/object&gt;&lt;object type=&quot;3&quot; unique_id=&quot;77366&quot;&gt;&lt;property id=&quot;20148&quot; value=&quot;5&quot;/&gt;&lt;property id=&quot;20300&quot; value=&quot;Slide 32 - &amp;quot;We spell by meaning &amp;quot;&quot;/&gt;&lt;property id=&quot;20307&quot; value=&quot;377&quot;/&gt;&lt;/object&gt;&lt;object type=&quot;3&quot; unique_id=&quot;78276&quot;&gt;&lt;property id=&quot;20148&quot; value=&quot;5&quot;/&gt;&lt;property id=&quot;20300&quot; value=&quot;Slide 5 - &amp;quot;Generalizations About Spelling Patterns&amp;quot;&quot;/&gt;&lt;property id=&quot;20307&quot; value=&quot;378&quot;/&gt;&lt;/object&gt;&lt;object type=&quot;3&quot; unique_id=&quot;78277&quot;&gt;&lt;property id=&quot;20148&quot; value=&quot;5&quot;/&gt;&lt;property id=&quot;20300&quot; value=&quot;Slide 6 - &amp;quot;Exercise 5.1: Explain the Spellings&amp;quot;&quot;/&gt;&lt;property id=&quot;20307&quot; value=&quot;379&quot;/&gt;&lt;/object&gt;&lt;object type=&quot;3&quot; unique_id=&quot;78278&quot;&gt;&lt;property id=&quot;20148&quot; value=&quot;5&quot;/&gt;&lt;property id=&quot;20300&quot; value=&quot;Slide 7 - &amp;quot;Exercise 5.1: Explain the Spellings&amp;quot;&quot;/&gt;&lt;property id=&quot;20307&quot; value=&quot;380&quot;/&gt;&lt;/object&gt;&lt;object type=&quot;3&quot; unique_id=&quot;78279&quot;&gt;&lt;property id=&quot;20148&quot; value=&quot;5&quot;/&gt;&lt;property id=&quot;20300&quot; value=&quot;Slide 8 - &amp;quot;Exercise 5.1: Explain the Spellings&amp;quot;&quot;/&gt;&lt;property id=&quot;20307&quot; value=&quot;381&quot;/&gt;&lt;/object&gt;&lt;object type=&quot;3&quot; unique_id=&quot;78280&quot;&gt;&lt;property id=&quot;20148&quot; value=&quot;5&quot;/&gt;&lt;property id=&quot;20300&quot; value=&quot;Slide 9 - &amp;quot;Silent E- six reasons  in English&amp;quot;&quot;/&gt;&lt;property id=&quot;20307&quot; value=&quot;386&quot;/&gt;&lt;/object&gt;&lt;object type=&quot;3&quot; unique_id=&quot;78281&quot;&gt;&lt;property id=&quot;20148&quot; value=&quot;5&quot;/&gt;&lt;property id=&quot;20300&quot; value=&quot;Slide 10&quot;/&gt;&lt;property id=&quot;20307&quot; value=&quot;387&quot;/&gt;&lt;/object&gt;&lt;object type=&quot;3&quot; unique_id=&quot;78282&quot;&gt;&lt;property id=&quot;20148&quot; value=&quot;5&quot;/&gt;&lt;property id=&quot;20300&quot; value=&quot;Slide 11 - &amp;quot;Why Teach Syllables?&amp;quot;&quot;/&gt;&lt;property id=&quot;20307&quot; value=&quot;382&quot;/&gt;&lt;/object&gt;&lt;object type=&quot;3&quot; unique_id=&quot;78283&quot;&gt;&lt;property id=&quot;20148&quot; value=&quot;5&quot;/&gt;&lt;property id=&quot;20300&quot; value=&quot;Slide 12 - &amp;quot;Spoken and Written Syllables Are Different&amp;quot;&quot;/&gt;&lt;property id=&quot;20307&quot; value=&quot;383&quot;/&gt;&lt;/object&gt;&lt;object type=&quot;3&quot; unique_id=&quot;78284&quot;&gt;&lt;property id=&quot;20148&quot; value=&quot;5&quot;/&gt;&lt;property id=&quot;20300&quot; value=&quot;Slide 13 - &amp;quot;Six Syllable Types&amp;quot;&quot;/&gt;&lt;property id=&quot;20307&quot; value=&quot;384&quot;/&gt;&lt;/object&gt;&lt;object type=&quot;3&quot; unique_id=&quot;78285&quot;&gt;&lt;property id=&quot;20148&quot; value=&quot;5&quot;/&gt;&lt;property id=&quot;20300&quot; value=&quot;Slide 14 - &amp;quot;Discovery of Syllables &amp;quot;&quot;/&gt;&lt;property id=&quot;20307&quot; value=&quot;388&quot;/&gt;&lt;/object&gt;&lt;object type=&quot;3&quot; unique_id=&quot;78286&quot;&gt;&lt;property id=&quot;20148&quot; value=&quot;5&quot;/&gt;&lt;property id=&quot;20300&quot; value=&quot;Slide 15 - &amp;quot;Closed Syllable &amp;quot;&quot;/&gt;&lt;property id=&quot;20307&quot; value=&quot;389&quot;/&gt;&lt;/object&gt;&lt;object type=&quot;3&quot; unique_id=&quot;78287&quot;&gt;&lt;property id=&quot;20148&quot; value=&quot;5&quot;/&gt;&lt;property id=&quot;20300&quot; value=&quot;Slide 16 - &amp;quot;Discovery of Syllables &amp;quot;&quot;/&gt;&lt;property id=&quot;20307&quot; value=&quot;390&quot;/&gt;&lt;/object&gt;&lt;object type=&quot;3&quot; unique_id=&quot;78288&quot;&gt;&lt;property id=&quot;20148&quot; value=&quot;5&quot;/&gt;&lt;property id=&quot;20300&quot; value=&quot;Slide 17 - &amp;quot;Open Syllable &amp;quot;&quot;/&gt;&lt;property id=&quot;20307&quot; value=&quot;391&quot;/&gt;&lt;/object&gt;&lt;object type=&quot;3&quot; unique_id=&quot;78289&quot;&gt;&lt;property id=&quot;20148&quot; value=&quot;5&quot;/&gt;&lt;property id=&quot;20300&quot; value=&quot;Slide 18 - &amp;quot;Discovery of Syllables &amp;quot;&quot;/&gt;&lt;property id=&quot;20307&quot; value=&quot;392&quot;/&gt;&lt;/object&gt;&lt;object type=&quot;3&quot; unique_id=&quot;78290&quot;&gt;&lt;property id=&quot;20148&quot; value=&quot;5&quot;/&gt;&lt;property id=&quot;20300&quot; value=&quot;Slide 19 - &amp;quot;Vowel Team Syllable &amp;quot;&quot;/&gt;&lt;property id=&quot;20307&quot; value=&quot;393&quot;/&gt;&lt;/object&gt;&lt;object type=&quot;3&quot; unique_id=&quot;78291&quot;&gt;&lt;property id=&quot;20148&quot; value=&quot;5&quot;/&gt;&lt;property id=&quot;20300&quot; value=&quot;Slide 20 - &amp;quot;Discovery of Syllables &amp;quot;&quot;/&gt;&lt;property id=&quot;20307&quot; value=&quot;394&quot;/&gt;&lt;/object&gt;&lt;object type=&quot;3&quot; unique_id=&quot;78292&quot;&gt;&lt;property id=&quot;20148&quot; value=&quot;5&quot;/&gt;&lt;property id=&quot;20300&quot; value=&quot;Slide 21 - &amp;quot;Bossy R Syllable &amp;quot;&quot;/&gt;&lt;property id=&quot;20307&quot; value=&quot;395&quot;/&gt;&lt;/object&gt;&lt;object type=&quot;3&quot; unique_id=&quot;78293&quot;&gt;&lt;property id=&quot;20148&quot; value=&quot;5&quot;/&gt;&lt;property id=&quot;20300&quot; value=&quot;Slide 22 - &amp;quot;Discovery of Syllables &amp;quot;&quot;/&gt;&lt;property id=&quot;20307&quot; value=&quot;396&quot;/&gt;&lt;/object&gt;&lt;object type=&quot;3&quot; unique_id=&quot;78294&quot;&gt;&lt;property id=&quot;20148&quot; value=&quot;5&quot;/&gt;&lt;property id=&quot;20300&quot; value=&quot;Slide 23 - &amp;quot;Final Stable Syllable &amp;quot;&quot;/&gt;&lt;property id=&quot;20307&quot; value=&quot;397&quot;/&gt;&lt;/object&gt;&lt;object type=&quot;3&quot; unique_id=&quot;78295&quot;&gt;&lt;property id=&quot;20148&quot; value=&quot;5&quot;/&gt;&lt;property id=&quot;20300&quot; value=&quot;Slide 24 - &amp;quot;Discovery of Syllables &amp;quot;&quot;/&gt;&lt;property id=&quot;20307&quot; value=&quot;398&quot;/&gt;&lt;/object&gt;&lt;object type=&quot;3&quot; unique_id=&quot;78296&quot;&gt;&lt;property id=&quot;20148&quot; value=&quot;5&quot;/&gt;&lt;property id=&quot;20300&quot; value=&quot;Slide 25 - &amp;quot;Magic E Syllable &amp;quot;&quot;/&gt;&lt;property id=&quot;20307&quot; value=&quot;399&quot;/&gt;&lt;/object&gt;&lt;object type=&quot;3&quot; unique_id=&quot;78297&quot;&gt;&lt;property id=&quot;20148&quot; value=&quot;5&quot;/&gt;&lt;property id=&quot;20300&quot; value=&quot;Slide 26 - &amp;quot;Leftovers: Odd and Schwa Syllables&amp;quot;&quot;/&gt;&lt;property id=&quot;20307&quot; value=&quot;385&quot;/&gt;&lt;/object&gt;&lt;object type=&quot;3&quot; unique_id=&quot;78298&quot;&gt;&lt;property id=&quot;20148&quot; value=&quot;5&quot;/&gt;&lt;property id=&quot;20300&quot; value=&quot;Slide 27 - &amp;quot;Some Accent Guidelines&amp;quot;&quot;/&gt;&lt;property id=&quot;20307&quot; value=&quot;400&quot;/&gt;&lt;/object&gt;&lt;object type=&quot;3&quot; unique_id=&quot;78299&quot;&gt;&lt;property id=&quot;20148&quot; value=&quot;5&quot;/&gt;&lt;property id=&quot;20300&quot; value=&quot;Slide 28 - &amp;quot;Spelling Rules for Adding Endings: Consonant Doubling&amp;quot;&quot;/&gt;&lt;property id=&quot;20307&quot; value=&quot;401&quot;/&gt;&lt;/object&gt;&lt;object type=&quot;3&quot; unique_id=&quot;78300&quot;&gt;&lt;property id=&quot;20148&quot; value=&quot;5&quot;/&gt;&lt;property id=&quot;20300&quot; value=&quot;Slide 29 - &amp;quot;Spelling Rules for Adding Endings: Drop Silent e&amp;quot;&quot;/&gt;&lt;property id=&quot;20307&quot; value=&quot;402&quot;/&gt;&lt;/object&gt;&lt;object type=&quot;3&quot; unique_id=&quot;78301&quot;&gt;&lt;property id=&quot;20148&quot; value=&quot;5&quot;/&gt;&lt;property id=&quot;20300&quot; value=&quot;Slide 30 - &amp;quot;Spelling Rules for Adding Endings: Change &amp;#x0D;&amp;#x0A;Y to I&amp;quot;&quot;/&gt;&lt;property id=&quot;20307&quot; value=&quot;403&quot;/&gt;&lt;/object&gt;&lt;object type=&quot;3&quot; unique_id=&quot;78302&quot;&gt;&lt;property id=&quot;20148&quot; value=&quot;5&quot;/&gt;&lt;property id=&quot;20300&quot; value=&quot;Slide 33&quot;/&gt;&lt;property id=&quot;20307&quot; value=&quot;404&quot;/&gt;&lt;/object&gt;&lt;object type=&quot;3&quot; unique_id=&quot;78303&quot;&gt;&lt;property id=&quot;20148&quot; value=&quot;5&quot;/&gt;&lt;property id=&quot;20300&quot; value=&quot;Slide 34 - &amp;quot;Free and Bound Morphemes&amp;quot;&quot;/&gt;&lt;property id=&quot;20307&quot; value=&quot;405&quot;/&gt;&lt;/object&gt;&lt;object type=&quot;3&quot; unique_id=&quot;78304&quot;&gt;&lt;property id=&quot;20148&quot; value=&quot;5&quot;/&gt;&lt;property id=&quot;20300&quot; value=&quot;Slide 35 - &amp;quot;What to Teach?&amp;quot;&quot;/&gt;&lt;property id=&quot;20307&quot; value=&quot;406&quot;/&gt;&lt;/object&gt;&lt;object type=&quot;3&quot; unique_id=&quot;78305&quot;&gt;&lt;property id=&quot;20148&quot; value=&quot;5&quot;/&gt;&lt;property id=&quot;20300&quot; value=&quot;Slide 36 - &amp;quot;Historical Layers of English&amp;quot;&quot;/&gt;&lt;property id=&quot;20307&quot; value=&quot;407&quot;/&gt;&lt;/object&gt;&lt;object type=&quot;3&quot; unique_id=&quot;78306&quot;&gt;&lt;property id=&quot;20148&quot; value=&quot;5&quot;/&gt;&lt;property id=&quot;20300&quot; value=&quot;Slide 37 - &amp;quot;Two Types of Suffix Morphemes&amp;quot;&quot;/&gt;&lt;property id=&quot;20307&quot; value=&quot;408&quot;/&gt;&lt;/object&gt;&lt;object type=&quot;3&quot; unique_id=&quot;78307&quot;&gt;&lt;property id=&quot;20148&quot; value=&quot;5&quot;/&gt;&lt;property id=&quot;20300&quot; value=&quot;Slide 38 - &amp;quot; Past Tense Inflections&amp;quot;&quot;/&gt;&lt;property id=&quot;20307&quot; value=&quot;409&quot;/&gt;&lt;/object&gt;&lt;object type=&quot;3&quot; unique_id=&quot;78308&quot;&gt;&lt;property id=&quot;20148&quot; value=&quot;5&quot;/&gt;&lt;property id=&quot;20300&quot; value=&quot;Slide 39 - &amp;quot; Past Tense Inflections&amp;quot;&quot;/&gt;&lt;property id=&quot;20307&quot; value=&quot;410&quot;/&gt;&lt;/object&gt;&lt;object type=&quot;3&quot; unique_id=&quot;78309&quot;&gt;&lt;property id=&quot;20148&quot; value=&quot;5&quot;/&gt;&lt;property id=&quot;20300&quot; value=&quot;Slide 40 - &amp;quot;Exercise 6.2: Identify the Ending Sound(s) of Plurals&amp;quot;&quot;/&gt;&lt;property id=&quot;20307&quot; value=&quot;411&quot;/&gt;&lt;/object&gt;&lt;object type=&quot;3&quot; unique_id=&quot;78310&quot;&gt;&lt;property id=&quot;20148&quot; value=&quot;5&quot;/&gt;&lt;property id=&quot;20300&quot; value=&quot;Slide 41 - &amp;quot;Exercise 6.2: Identify the Ending Sound(s) of Plurals&amp;quot;&quot;/&gt;&lt;property id=&quot;20307&quot; value=&quot;412&quot;/&gt;&lt;/object&gt;&lt;object type=&quot;3&quot; unique_id=&quot;78311&quot;&gt;&lt;property id=&quot;20148&quot; value=&quot;5&quot;/&gt;&lt;property id=&quot;20300&quot; value=&quot;Slide 42 - &amp;quot;Derivational Suffix Morphemes&amp;quot;&quot;/&gt;&lt;property id=&quot;20307&quot; value=&quot;413&quot;/&gt;&lt;/object&gt;&lt;object type=&quot;3&quot; unique_id=&quot;78312&quot;&gt;&lt;property id=&quot;20148&quot; value=&quot;5&quot;/&gt;&lt;property id=&quot;20300&quot; value=&quot;Slide 43 - &amp;quot;Exercise 6.3: Distinguishing Syllables From Morphemes&amp;quot;&quot;/&gt;&lt;property id=&quot;20307&quot; value=&quot;414&quot;/&gt;&lt;/object&gt;&lt;object type=&quot;3&quot; unique_id=&quot;78313&quot;&gt;&lt;property id=&quot;20148&quot; value=&quot;5&quot;/&gt;&lt;property id=&quot;20300&quot; value=&quot;Slide 44 - &amp;quot;Exercise 6.3: Distinguishing Syllables From Morphemes&amp;quot;&quot;/&gt;&lt;property id=&quot;20307&quot; value=&quot;415&quot;/&gt;&lt;/object&gt;&lt;object type=&quot;3&quot; unique_id=&quot;78359&quot;&gt;&lt;property id=&quot;20148&quot; value=&quot;5&quot;/&gt;&lt;property id=&quot;20300&quot; value=&quot;Slide 31 - &amp;quot;How do we teach these concepts&amp;quot;&quot;/&gt;&lt;property id=&quot;20307&quot; value=&quot;416&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7B6A5FA-AEDC-493D-A38F-607DB1F387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2952</Words>
  <Application>Microsoft Office PowerPoint</Application>
  <PresentationFormat>On-screen Show (4:3)</PresentationFormat>
  <Paragraphs>617</Paragraphs>
  <Slides>44</Slides>
  <Notes>33</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AcademicPresentation1</vt:lpstr>
      <vt:lpstr>Specialized instruction in Written Expression: The challenges of Learning to Write </vt:lpstr>
      <vt:lpstr>Schedule </vt:lpstr>
      <vt:lpstr>Objectives</vt:lpstr>
      <vt:lpstr>We spell by letter pattern</vt:lpstr>
      <vt:lpstr>Generalizations About Spelling Patterns</vt:lpstr>
      <vt:lpstr>Exercise 5.1: Explain the Spellings</vt:lpstr>
      <vt:lpstr>Exercise 5.1: Explain the Spellings</vt:lpstr>
      <vt:lpstr>Exercise 5.1: Explain the Spellings</vt:lpstr>
      <vt:lpstr>Silent E- six reasons  in English</vt:lpstr>
      <vt:lpstr>Slide 10</vt:lpstr>
      <vt:lpstr>Why Teach Syllables?</vt:lpstr>
      <vt:lpstr>Spoken and Written Syllables Are Different</vt:lpstr>
      <vt:lpstr>Six Syllable Types</vt:lpstr>
      <vt:lpstr>Discovery of Syllables </vt:lpstr>
      <vt:lpstr>Closed Syllable </vt:lpstr>
      <vt:lpstr>Discovery of Syllables </vt:lpstr>
      <vt:lpstr>Open Syllable </vt:lpstr>
      <vt:lpstr>Discovery of Syllables </vt:lpstr>
      <vt:lpstr>Vowel Team Syllable </vt:lpstr>
      <vt:lpstr>Discovery of Syllables </vt:lpstr>
      <vt:lpstr>Bossy R Syllable </vt:lpstr>
      <vt:lpstr>Discovery of Syllables </vt:lpstr>
      <vt:lpstr>Final Stable Syllable </vt:lpstr>
      <vt:lpstr>Discovery of Syllables </vt:lpstr>
      <vt:lpstr>Magic E Syllable </vt:lpstr>
      <vt:lpstr>Leftovers: Odd and Schwa Syllables</vt:lpstr>
      <vt:lpstr>Some Accent Guidelines</vt:lpstr>
      <vt:lpstr>Spelling Rules for Adding Endings: Consonant Doubling</vt:lpstr>
      <vt:lpstr>Spelling Rules for Adding Endings: Drop Silent e</vt:lpstr>
      <vt:lpstr>Spelling Rules for Adding Endings: Change  Y to I</vt:lpstr>
      <vt:lpstr>How do we teach these concepts</vt:lpstr>
      <vt:lpstr>We spell by meaning </vt:lpstr>
      <vt:lpstr>Slide 33</vt:lpstr>
      <vt:lpstr>Free and Bound Morphemes</vt:lpstr>
      <vt:lpstr>What to Teach?</vt:lpstr>
      <vt:lpstr>Historical Layers of English</vt:lpstr>
      <vt:lpstr>Two Types of Suffix Morphemes</vt:lpstr>
      <vt:lpstr> Past Tense Inflections</vt:lpstr>
      <vt:lpstr> Past Tense Inflections</vt:lpstr>
      <vt:lpstr>Exercise 6.2: Identify the Ending Sound(s) of Plurals</vt:lpstr>
      <vt:lpstr>Exercise 6.2: Identify the Ending Sound(s) of Plurals</vt:lpstr>
      <vt:lpstr>Derivational Suffix Morphemes</vt:lpstr>
      <vt:lpstr>Exercise 6.3: Distinguishing Syllables From Morphemes</vt:lpstr>
      <vt:lpstr>Exercise 6.3: Distinguishing Syllables From Morphemes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2011-12-28T16:04:36Z</dcterms:created>
  <dcterms:modified xsi:type="dcterms:W3CDTF">2013-03-05T21:54:00Z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